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0" r:id="rId2"/>
    <p:sldMasterId id="2147483652" r:id="rId3"/>
    <p:sldMasterId id="2147483654" r:id="rId4"/>
    <p:sldMasterId id="2147483656" r:id="rId5"/>
  </p:sldMasterIdLst>
  <p:notesMasterIdLst>
    <p:notesMasterId r:id="rId23"/>
  </p:notesMasterIdLst>
  <p:handoutMasterIdLst>
    <p:handoutMasterId r:id="rId24"/>
  </p:handoutMasterIdLst>
  <p:sldIdLst>
    <p:sldId id="256" r:id="rId6"/>
    <p:sldId id="257" r:id="rId7"/>
    <p:sldId id="269" r:id="rId8"/>
    <p:sldId id="297" r:id="rId9"/>
    <p:sldId id="294" r:id="rId10"/>
    <p:sldId id="258" r:id="rId11"/>
    <p:sldId id="276" r:id="rId12"/>
    <p:sldId id="279" r:id="rId13"/>
    <p:sldId id="266" r:id="rId14"/>
    <p:sldId id="298" r:id="rId15"/>
    <p:sldId id="272" r:id="rId16"/>
    <p:sldId id="289" r:id="rId17"/>
    <p:sldId id="273" r:id="rId18"/>
    <p:sldId id="299" r:id="rId19"/>
    <p:sldId id="286" r:id="rId20"/>
    <p:sldId id="287" r:id="rId21"/>
    <p:sldId id="282" r:id="rId22"/>
  </p:sldIdLst>
  <p:sldSz cx="9144000" cy="6858000" type="screen4x3"/>
  <p:notesSz cx="6662738" cy="9926638"/>
  <p:defaultTextStyle>
    <a:defPPr>
      <a:defRPr lang="en-NZ"/>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8282"/>
    <a:srgbClr val="C2C2C2"/>
    <a:srgbClr val="C6DBE0"/>
    <a:srgbClr val="C9D1C0"/>
    <a:srgbClr val="C48889"/>
    <a:srgbClr val="A2C1CD"/>
    <a:srgbClr val="AAE1E1"/>
    <a:srgbClr val="F9E6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63" autoAdjust="0"/>
    <p:restoredTop sz="77132" autoAdjust="0"/>
  </p:normalViewPr>
  <p:slideViewPr>
    <p:cSldViewPr showGuides="1">
      <p:cViewPr>
        <p:scale>
          <a:sx n="75" d="100"/>
          <a:sy n="75" d="100"/>
        </p:scale>
        <p:origin x="-1038" y="-192"/>
      </p:cViewPr>
      <p:guideLst>
        <p:guide orient="horz" pos="1026"/>
        <p:guide pos="385"/>
      </p:guideLst>
    </p:cSldViewPr>
  </p:slideViewPr>
  <p:notesTextViewPr>
    <p:cViewPr>
      <p:scale>
        <a:sx n="100" d="100"/>
        <a:sy n="100" d="100"/>
      </p:scale>
      <p:origin x="0" y="0"/>
    </p:cViewPr>
  </p:notesTextViewPr>
  <p:notesViewPr>
    <p:cSldViewPr>
      <p:cViewPr>
        <p:scale>
          <a:sx n="142" d="100"/>
          <a:sy n="142" d="100"/>
        </p:scale>
        <p:origin x="-1080" y="2076"/>
      </p:cViewPr>
      <p:guideLst>
        <p:guide orient="horz" pos="3127"/>
        <p:guide pos="209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8050" name="Rectangle 2"/>
          <p:cNvSpPr>
            <a:spLocks noGrp="1" noChangeArrowheads="1"/>
          </p:cNvSpPr>
          <p:nvPr>
            <p:ph type="hdr" sz="quarter"/>
          </p:nvPr>
        </p:nvSpPr>
        <p:spPr bwMode="auto">
          <a:xfrm>
            <a:off x="2" y="1"/>
            <a:ext cx="2887663" cy="496888"/>
          </a:xfrm>
          <a:prstGeom prst="rect">
            <a:avLst/>
          </a:prstGeom>
          <a:noFill/>
          <a:ln w="9525">
            <a:noFill/>
            <a:miter lim="800000"/>
            <a:headEnd/>
            <a:tailEnd/>
          </a:ln>
          <a:effectLst/>
        </p:spPr>
        <p:txBody>
          <a:bodyPr vert="horz" wrap="square" lIns="91324" tIns="45662" rIns="91324" bIns="45662" numCol="1" anchor="t" anchorCtr="0" compatLnSpc="1">
            <a:prstTxWarp prst="textNoShape">
              <a:avLst/>
            </a:prstTxWarp>
          </a:bodyPr>
          <a:lstStyle>
            <a:lvl1pPr>
              <a:defRPr sz="1200">
                <a:latin typeface="Times" pitchFamily="1" charset="0"/>
              </a:defRPr>
            </a:lvl1pPr>
          </a:lstStyle>
          <a:p>
            <a:endParaRPr lang="en-NZ" dirty="0"/>
          </a:p>
        </p:txBody>
      </p:sp>
      <p:sp>
        <p:nvSpPr>
          <p:cNvPr id="258051" name="Rectangle 3"/>
          <p:cNvSpPr>
            <a:spLocks noGrp="1" noChangeArrowheads="1"/>
          </p:cNvSpPr>
          <p:nvPr>
            <p:ph type="dt" sz="quarter" idx="1"/>
          </p:nvPr>
        </p:nvSpPr>
        <p:spPr bwMode="auto">
          <a:xfrm>
            <a:off x="3773490" y="1"/>
            <a:ext cx="2887661" cy="496888"/>
          </a:xfrm>
          <a:prstGeom prst="rect">
            <a:avLst/>
          </a:prstGeom>
          <a:noFill/>
          <a:ln w="9525">
            <a:noFill/>
            <a:miter lim="800000"/>
            <a:headEnd/>
            <a:tailEnd/>
          </a:ln>
          <a:effectLst/>
        </p:spPr>
        <p:txBody>
          <a:bodyPr vert="horz" wrap="square" lIns="91324" tIns="45662" rIns="91324" bIns="45662" numCol="1" anchor="t" anchorCtr="0" compatLnSpc="1">
            <a:prstTxWarp prst="textNoShape">
              <a:avLst/>
            </a:prstTxWarp>
          </a:bodyPr>
          <a:lstStyle>
            <a:lvl1pPr algn="r">
              <a:defRPr sz="1200">
                <a:latin typeface="Times" pitchFamily="1" charset="0"/>
              </a:defRPr>
            </a:lvl1pPr>
          </a:lstStyle>
          <a:p>
            <a:endParaRPr lang="en-NZ" dirty="0"/>
          </a:p>
        </p:txBody>
      </p:sp>
      <p:sp>
        <p:nvSpPr>
          <p:cNvPr id="258052" name="Rectangle 4"/>
          <p:cNvSpPr>
            <a:spLocks noGrp="1" noChangeArrowheads="1"/>
          </p:cNvSpPr>
          <p:nvPr>
            <p:ph type="ftr" sz="quarter" idx="2"/>
          </p:nvPr>
        </p:nvSpPr>
        <p:spPr bwMode="auto">
          <a:xfrm>
            <a:off x="2" y="9428166"/>
            <a:ext cx="2887663" cy="496886"/>
          </a:xfrm>
          <a:prstGeom prst="rect">
            <a:avLst/>
          </a:prstGeom>
          <a:noFill/>
          <a:ln w="9525">
            <a:noFill/>
            <a:miter lim="800000"/>
            <a:headEnd/>
            <a:tailEnd/>
          </a:ln>
          <a:effectLst/>
        </p:spPr>
        <p:txBody>
          <a:bodyPr vert="horz" wrap="square" lIns="91324" tIns="45662" rIns="91324" bIns="45662" numCol="1" anchor="b" anchorCtr="0" compatLnSpc="1">
            <a:prstTxWarp prst="textNoShape">
              <a:avLst/>
            </a:prstTxWarp>
          </a:bodyPr>
          <a:lstStyle>
            <a:lvl1pPr>
              <a:defRPr sz="1200">
                <a:latin typeface="Times" pitchFamily="1" charset="0"/>
              </a:defRPr>
            </a:lvl1pPr>
          </a:lstStyle>
          <a:p>
            <a:endParaRPr lang="en-NZ" dirty="0"/>
          </a:p>
        </p:txBody>
      </p:sp>
      <p:sp>
        <p:nvSpPr>
          <p:cNvPr id="258053" name="Rectangle 5"/>
          <p:cNvSpPr>
            <a:spLocks noGrp="1" noChangeArrowheads="1"/>
          </p:cNvSpPr>
          <p:nvPr>
            <p:ph type="sldNum" sz="quarter" idx="3"/>
          </p:nvPr>
        </p:nvSpPr>
        <p:spPr bwMode="auto">
          <a:xfrm>
            <a:off x="3773490" y="9428166"/>
            <a:ext cx="2887661" cy="496886"/>
          </a:xfrm>
          <a:prstGeom prst="rect">
            <a:avLst/>
          </a:prstGeom>
          <a:noFill/>
          <a:ln w="9525">
            <a:noFill/>
            <a:miter lim="800000"/>
            <a:headEnd/>
            <a:tailEnd/>
          </a:ln>
          <a:effectLst/>
        </p:spPr>
        <p:txBody>
          <a:bodyPr vert="horz" wrap="square" lIns="91324" tIns="45662" rIns="91324" bIns="45662" numCol="1" anchor="b" anchorCtr="0" compatLnSpc="1">
            <a:prstTxWarp prst="textNoShape">
              <a:avLst/>
            </a:prstTxWarp>
          </a:bodyPr>
          <a:lstStyle>
            <a:lvl1pPr algn="r">
              <a:defRPr sz="1200">
                <a:latin typeface="Times" pitchFamily="1" charset="0"/>
              </a:defRPr>
            </a:lvl1pPr>
          </a:lstStyle>
          <a:p>
            <a:fld id="{D8D14FD6-A412-4DAA-88FC-D85BF8AB0D19}" type="slidenum">
              <a:rPr lang="en-NZ"/>
              <a:pPr/>
              <a:t>‹#›</a:t>
            </a:fld>
            <a:endParaRPr lang="en-NZ" dirty="0"/>
          </a:p>
        </p:txBody>
      </p:sp>
    </p:spTree>
    <p:extLst>
      <p:ext uri="{BB962C8B-B14F-4D97-AF65-F5344CB8AC3E}">
        <p14:creationId xmlns:p14="http://schemas.microsoft.com/office/powerpoint/2010/main" val="2347996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1"/>
            <a:ext cx="2887663" cy="496888"/>
          </a:xfrm>
          <a:prstGeom prst="rect">
            <a:avLst/>
          </a:prstGeom>
          <a:noFill/>
          <a:ln w="9525">
            <a:noFill/>
            <a:miter lim="800000"/>
            <a:headEnd/>
            <a:tailEnd/>
          </a:ln>
          <a:effectLst/>
        </p:spPr>
        <p:txBody>
          <a:bodyPr vert="horz" wrap="square" lIns="91324" tIns="45662" rIns="91324" bIns="45662" numCol="1" anchor="t" anchorCtr="0" compatLnSpc="1">
            <a:prstTxWarp prst="textNoShape">
              <a:avLst/>
            </a:prstTxWarp>
          </a:bodyPr>
          <a:lstStyle>
            <a:lvl1pPr>
              <a:defRPr sz="1200">
                <a:latin typeface="Times" pitchFamily="1" charset="0"/>
              </a:defRPr>
            </a:lvl1pPr>
          </a:lstStyle>
          <a:p>
            <a:endParaRPr lang="en-NZ" dirty="0"/>
          </a:p>
        </p:txBody>
      </p:sp>
      <p:sp>
        <p:nvSpPr>
          <p:cNvPr id="5123" name="Rectangle 3"/>
          <p:cNvSpPr>
            <a:spLocks noGrp="1" noChangeArrowheads="1"/>
          </p:cNvSpPr>
          <p:nvPr>
            <p:ph type="dt" idx="1"/>
          </p:nvPr>
        </p:nvSpPr>
        <p:spPr bwMode="auto">
          <a:xfrm>
            <a:off x="3775078" y="1"/>
            <a:ext cx="2887663" cy="496888"/>
          </a:xfrm>
          <a:prstGeom prst="rect">
            <a:avLst/>
          </a:prstGeom>
          <a:noFill/>
          <a:ln w="9525">
            <a:noFill/>
            <a:miter lim="800000"/>
            <a:headEnd/>
            <a:tailEnd/>
          </a:ln>
          <a:effectLst/>
        </p:spPr>
        <p:txBody>
          <a:bodyPr vert="horz" wrap="square" lIns="91324" tIns="45662" rIns="91324" bIns="45662" numCol="1" anchor="t" anchorCtr="0" compatLnSpc="1">
            <a:prstTxWarp prst="textNoShape">
              <a:avLst/>
            </a:prstTxWarp>
          </a:bodyPr>
          <a:lstStyle>
            <a:lvl1pPr algn="r">
              <a:defRPr sz="1200">
                <a:latin typeface="Times" pitchFamily="1" charset="0"/>
              </a:defRPr>
            </a:lvl1pPr>
          </a:lstStyle>
          <a:p>
            <a:endParaRPr lang="en-NZ" dirty="0"/>
          </a:p>
        </p:txBody>
      </p:sp>
      <p:sp>
        <p:nvSpPr>
          <p:cNvPr id="5124" name="Rectangle 4"/>
          <p:cNvSpPr>
            <a:spLocks noGrp="1" noRot="1" noChangeAspect="1" noChangeArrowheads="1" noTextEdit="1"/>
          </p:cNvSpPr>
          <p:nvPr>
            <p:ph type="sldImg" idx="2"/>
          </p:nvPr>
        </p:nvSpPr>
        <p:spPr bwMode="auto">
          <a:xfrm>
            <a:off x="852488" y="746125"/>
            <a:ext cx="4959350" cy="37211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889001" y="4714877"/>
            <a:ext cx="4884738" cy="4467225"/>
          </a:xfrm>
          <a:prstGeom prst="rect">
            <a:avLst/>
          </a:prstGeom>
          <a:noFill/>
          <a:ln w="9525">
            <a:noFill/>
            <a:miter lim="800000"/>
            <a:headEnd/>
            <a:tailEnd/>
          </a:ln>
          <a:effectLst/>
        </p:spPr>
        <p:txBody>
          <a:bodyPr vert="horz" wrap="square" lIns="91324" tIns="45662" rIns="91324" bIns="45662"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5126" name="Rectangle 6"/>
          <p:cNvSpPr>
            <a:spLocks noGrp="1" noChangeArrowheads="1"/>
          </p:cNvSpPr>
          <p:nvPr>
            <p:ph type="ftr" sz="quarter" idx="4"/>
          </p:nvPr>
        </p:nvSpPr>
        <p:spPr bwMode="auto">
          <a:xfrm>
            <a:off x="2" y="9429750"/>
            <a:ext cx="2887663" cy="496888"/>
          </a:xfrm>
          <a:prstGeom prst="rect">
            <a:avLst/>
          </a:prstGeom>
          <a:noFill/>
          <a:ln w="9525">
            <a:noFill/>
            <a:miter lim="800000"/>
            <a:headEnd/>
            <a:tailEnd/>
          </a:ln>
          <a:effectLst/>
        </p:spPr>
        <p:txBody>
          <a:bodyPr vert="horz" wrap="square" lIns="91324" tIns="45662" rIns="91324" bIns="45662" numCol="1" anchor="b" anchorCtr="0" compatLnSpc="1">
            <a:prstTxWarp prst="textNoShape">
              <a:avLst/>
            </a:prstTxWarp>
          </a:bodyPr>
          <a:lstStyle>
            <a:lvl1pPr>
              <a:defRPr sz="1200">
                <a:latin typeface="Times" pitchFamily="1" charset="0"/>
              </a:defRPr>
            </a:lvl1pPr>
          </a:lstStyle>
          <a:p>
            <a:endParaRPr lang="en-NZ" dirty="0"/>
          </a:p>
        </p:txBody>
      </p:sp>
      <p:sp>
        <p:nvSpPr>
          <p:cNvPr id="5127" name="Rectangle 7"/>
          <p:cNvSpPr>
            <a:spLocks noGrp="1" noChangeArrowheads="1"/>
          </p:cNvSpPr>
          <p:nvPr>
            <p:ph type="sldNum" sz="quarter" idx="5"/>
          </p:nvPr>
        </p:nvSpPr>
        <p:spPr bwMode="auto">
          <a:xfrm>
            <a:off x="3775078" y="9429750"/>
            <a:ext cx="2887663" cy="496888"/>
          </a:xfrm>
          <a:prstGeom prst="rect">
            <a:avLst/>
          </a:prstGeom>
          <a:noFill/>
          <a:ln w="9525">
            <a:noFill/>
            <a:miter lim="800000"/>
            <a:headEnd/>
            <a:tailEnd/>
          </a:ln>
          <a:effectLst/>
        </p:spPr>
        <p:txBody>
          <a:bodyPr vert="horz" wrap="square" lIns="91324" tIns="45662" rIns="91324" bIns="45662" numCol="1" anchor="b" anchorCtr="0" compatLnSpc="1">
            <a:prstTxWarp prst="textNoShape">
              <a:avLst/>
            </a:prstTxWarp>
          </a:bodyPr>
          <a:lstStyle>
            <a:lvl1pPr algn="r">
              <a:defRPr sz="1200">
                <a:latin typeface="Times" pitchFamily="1" charset="0"/>
              </a:defRPr>
            </a:lvl1pPr>
          </a:lstStyle>
          <a:p>
            <a:fld id="{9632154C-6797-4BB0-9950-D29F9C769E77}" type="slidenum">
              <a:rPr lang="en-NZ"/>
              <a:pPr/>
              <a:t>‹#›</a:t>
            </a:fld>
            <a:endParaRPr lang="en-NZ" dirty="0"/>
          </a:p>
        </p:txBody>
      </p:sp>
    </p:spTree>
    <p:extLst>
      <p:ext uri="{BB962C8B-B14F-4D97-AF65-F5344CB8AC3E}">
        <p14:creationId xmlns:p14="http://schemas.microsoft.com/office/powerpoint/2010/main" val="23788023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 charset="0"/>
        <a:ea typeface="+mn-ea"/>
        <a:cs typeface="+mn-cs"/>
      </a:defRPr>
    </a:lvl1pPr>
    <a:lvl2pPr marL="457200" algn="l" rtl="0" fontAlgn="base">
      <a:spcBef>
        <a:spcPct val="30000"/>
      </a:spcBef>
      <a:spcAft>
        <a:spcPct val="0"/>
      </a:spcAft>
      <a:defRPr sz="1200" kern="1200">
        <a:solidFill>
          <a:schemeClr val="tx1"/>
        </a:solidFill>
        <a:latin typeface="Times" pitchFamily="1" charset="0"/>
        <a:ea typeface="+mn-ea"/>
        <a:cs typeface="+mn-cs"/>
      </a:defRPr>
    </a:lvl2pPr>
    <a:lvl3pPr marL="914400" algn="l" rtl="0" fontAlgn="base">
      <a:spcBef>
        <a:spcPct val="30000"/>
      </a:spcBef>
      <a:spcAft>
        <a:spcPct val="0"/>
      </a:spcAft>
      <a:defRPr sz="1200" kern="1200">
        <a:solidFill>
          <a:schemeClr val="tx1"/>
        </a:solidFill>
        <a:latin typeface="Times" pitchFamily="1" charset="0"/>
        <a:ea typeface="+mn-ea"/>
        <a:cs typeface="+mn-cs"/>
      </a:defRPr>
    </a:lvl3pPr>
    <a:lvl4pPr marL="1371600" algn="l" rtl="0" fontAlgn="base">
      <a:spcBef>
        <a:spcPct val="30000"/>
      </a:spcBef>
      <a:spcAft>
        <a:spcPct val="0"/>
      </a:spcAft>
      <a:defRPr sz="1200" kern="1200">
        <a:solidFill>
          <a:schemeClr val="tx1"/>
        </a:solidFill>
        <a:latin typeface="Times" pitchFamily="1" charset="0"/>
        <a:ea typeface="+mn-ea"/>
        <a:cs typeface="+mn-cs"/>
      </a:defRPr>
    </a:lvl4pPr>
    <a:lvl5pPr marL="1828800" algn="l" rtl="0" fontAlgn="base">
      <a:spcBef>
        <a:spcPct val="30000"/>
      </a:spcBef>
      <a:spcAft>
        <a:spcPct val="0"/>
      </a:spcAft>
      <a:defRPr sz="1200" kern="1200">
        <a:solidFill>
          <a:schemeClr val="tx1"/>
        </a:solidFill>
        <a:latin typeface="Times"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a:t>
            </a:fld>
            <a:endParaRPr lang="en-N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This slide outlines specific ways in which the</a:t>
            </a:r>
            <a:r>
              <a:rPr lang="en-NZ" sz="1400" baseline="0" dirty="0" smtClean="0"/>
              <a:t> evaluation actually influenced the strategy.</a:t>
            </a:r>
          </a:p>
          <a:p>
            <a:endParaRPr lang="en-NZ" sz="1400" baseline="0" dirty="0" smtClean="0"/>
          </a:p>
          <a:p>
            <a:r>
              <a:rPr lang="en-NZ" sz="1400" baseline="0" dirty="0" smtClean="0"/>
              <a:t>Lifting gaze: up until this point it was all about accountability.  Looking at the achievements and actions of each of the 33 </a:t>
            </a:r>
            <a:r>
              <a:rPr lang="en-NZ" sz="1400" baseline="0" dirty="0" err="1" smtClean="0"/>
              <a:t>indiv</a:t>
            </a:r>
            <a:r>
              <a:rPr lang="en-NZ" sz="1400" baseline="0" dirty="0" smtClean="0"/>
              <a:t> activities or the limbs.  And this was where the real learning and influence of the evaluation lay – although it was termed a strategy, nobody was looking at the big picture.  The focus on the heart was missing.  </a:t>
            </a:r>
          </a:p>
          <a:p>
            <a:endParaRPr lang="en-NZ" sz="1400" baseline="0" dirty="0" smtClean="0"/>
          </a:p>
          <a:p>
            <a:r>
              <a:rPr lang="en-NZ" sz="1400" dirty="0" smtClean="0"/>
              <a:t>In order to do this, we</a:t>
            </a:r>
            <a:r>
              <a:rPr lang="en-NZ" sz="1400" baseline="0" dirty="0" smtClean="0"/>
              <a:t> had to arrive at a common understanding of what a strategy was – reflecting on everything </a:t>
            </a:r>
            <a:r>
              <a:rPr lang="en-NZ" sz="1400" baseline="0" dirty="0" err="1" smtClean="0"/>
              <a:t>Meenakshi</a:t>
            </a:r>
            <a:r>
              <a:rPr lang="en-NZ" sz="1400" baseline="0" dirty="0" smtClean="0"/>
              <a:t> has talked about earlier – the fact that strategies, change, and emerge, and evolve, the fact that they are inherently messy.  Understanding that it was OK for a strategy to change – and that understanding the role of the heart was critical.  </a:t>
            </a:r>
          </a:p>
          <a:p>
            <a:endParaRPr lang="en-NZ" sz="1400" baseline="0" dirty="0" smtClean="0"/>
          </a:p>
          <a:p>
            <a:r>
              <a:rPr lang="en-NZ" sz="1400" dirty="0" smtClean="0"/>
              <a:t>The timing</a:t>
            </a:r>
            <a:r>
              <a:rPr lang="en-NZ" sz="1400" baseline="0" dirty="0" smtClean="0"/>
              <a:t> that the evaluation occurred was an important driver for its design.  For all the right reasons, and with the best of intentions, care had been taken to not expect outcomes too early and to keep expectations realistic [the evaluation occurred mid-way through a strategy expected to last 5 years] – but in doing this,  all focus on the bigger picture was lost.  The gaze was firmly directed down.  This was the case for both the evaluation and for the ongoing implementation of the strategy: here the focus was firmly on monitoring individual activities.  </a:t>
            </a:r>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13</a:t>
            </a:fld>
            <a:endParaRPr lang="en-NZ"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D0DCE6-9175-47C9-9678-01BC7296ED99}" type="slidenum">
              <a:rPr lang="en-NZ"/>
              <a:pPr/>
              <a:t>14</a:t>
            </a:fld>
            <a:endParaRPr lang="en-NZ"/>
          </a:p>
        </p:txBody>
      </p:sp>
      <p:sp>
        <p:nvSpPr>
          <p:cNvPr id="371714" name="Rectangle 2"/>
          <p:cNvSpPr>
            <a:spLocks noGrp="1" noRot="1" noChangeAspect="1" noChangeArrowheads="1" noTextEdit="1"/>
          </p:cNvSpPr>
          <p:nvPr>
            <p:ph type="sldImg"/>
          </p:nvPr>
        </p:nvSpPr>
        <p:spPr>
          <a:ln/>
        </p:spPr>
      </p:sp>
      <p:sp>
        <p:nvSpPr>
          <p:cNvPr id="371715" name="Rectangle 3"/>
          <p:cNvSpPr>
            <a:spLocks noGrp="1" noChangeArrowheads="1"/>
          </p:cNvSpPr>
          <p:nvPr>
            <p:ph type="body" idx="1"/>
          </p:nvPr>
        </p:nvSpPr>
        <p:spPr/>
        <p:txBody>
          <a:bodyPr/>
          <a:lstStyle/>
          <a:p>
            <a:r>
              <a:rPr lang="en-GB" sz="1400" dirty="0" smtClean="0"/>
              <a:t>As I’ve said, up until this point, the focus was</a:t>
            </a:r>
            <a:r>
              <a:rPr lang="en-GB" sz="1400" baseline="0" dirty="0" smtClean="0"/>
              <a:t> on accountability – as evaluators, we were able to bring in the idea that it should also be about learning.  </a:t>
            </a:r>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From</a:t>
            </a:r>
            <a:r>
              <a:rPr lang="en-NZ" sz="1400" baseline="0" dirty="0" smtClean="0"/>
              <a:t> an operational perspective, strategy is about the individual limbs.</a:t>
            </a:r>
          </a:p>
          <a:p>
            <a:r>
              <a:rPr lang="en-NZ" sz="1400" baseline="0" dirty="0" smtClean="0"/>
              <a:t>Stakeholders are all operating with a political environment, with different constraints and opportunities.</a:t>
            </a:r>
            <a:r>
              <a:rPr lang="en-NZ" baseline="0" dirty="0" smtClean="0"/>
              <a:t>  </a:t>
            </a:r>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15</a:t>
            </a:fld>
            <a:endParaRPr lang="en-N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16</a:t>
            </a:fld>
            <a:endParaRPr lang="en-NZ"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a:bodyPr>
          <a:lstStyle/>
          <a:p>
            <a:r>
              <a:rPr lang="en-NZ" sz="1400" dirty="0" smtClean="0"/>
              <a:t>To</a:t>
            </a:r>
            <a:r>
              <a:rPr lang="en-NZ" sz="1400" baseline="0" dirty="0" smtClean="0"/>
              <a:t> summarise, it allows a broader focus: from the individual limbs, or activities – to also incorporate the heart of a strategy.</a:t>
            </a:r>
          </a:p>
          <a:p>
            <a:endParaRPr lang="en-NZ" sz="1400" baseline="0" dirty="0" smtClean="0"/>
          </a:p>
          <a:p>
            <a:r>
              <a:rPr lang="en-NZ" sz="1400" baseline="0" dirty="0" smtClean="0"/>
              <a:t>This provides a dual focus on both accountability, but also transparency and learning.</a:t>
            </a:r>
          </a:p>
          <a:p>
            <a:endParaRPr lang="en-NZ" sz="1400" baseline="0" dirty="0" smtClean="0"/>
          </a:p>
          <a:p>
            <a:r>
              <a:rPr lang="en-NZ" sz="1400" baseline="0" dirty="0" smtClean="0"/>
              <a:t>By looking at the bigger ‘heart’ picture – the relationships, the decision making, the why and the </a:t>
            </a:r>
            <a:r>
              <a:rPr lang="en-NZ" sz="1400" baseline="0" dirty="0" err="1" smtClean="0"/>
              <a:t>hows</a:t>
            </a:r>
            <a:r>
              <a:rPr lang="en-NZ" sz="1400" baseline="0" dirty="0" smtClean="0"/>
              <a:t> – it allows a more nuanced understanding of the policy process and so becomes more useful to policy makers, as their constraints and realities are also taken into consideration.  Focus on the </a:t>
            </a:r>
            <a:r>
              <a:rPr lang="en-NZ" sz="1400" b="1" baseline="0" dirty="0" smtClean="0"/>
              <a:t>mix</a:t>
            </a:r>
            <a:r>
              <a:rPr lang="en-NZ" sz="1400" baseline="0" dirty="0" smtClean="0"/>
              <a:t> of activities of initiatives within a strategy is also critical to policy makers, and if this part is done well – it gives opportunities for us to be more responsive to policy makers over a period of time.  </a:t>
            </a:r>
          </a:p>
          <a:p>
            <a:endParaRPr lang="en-NZ" sz="1400" baseline="0" dirty="0" smtClean="0"/>
          </a:p>
          <a:p>
            <a:r>
              <a:rPr lang="en-NZ" sz="1400" baseline="0" dirty="0" smtClean="0"/>
              <a:t>Lifting the gaze from that which was originally planned to that which is actually happening is a great niche for us as evaluators to be spending more and more time in.</a:t>
            </a:r>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17</a:t>
            </a:fld>
            <a:endParaRPr lang="en-N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2</a:t>
            </a:fld>
            <a:endParaRPr lang="en-N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fontScale="32500" lnSpcReduction="20000"/>
          </a:bodyPr>
          <a:lstStyle/>
          <a:p>
            <a:pPr lvl="2">
              <a:buFont typeface="Arial" pitchFamily="34" charset="0"/>
              <a:buNone/>
            </a:pPr>
            <a:r>
              <a:rPr lang="en-NZ" sz="2400" dirty="0" smtClean="0"/>
              <a:t>Why talk about strategy evaluation?</a:t>
            </a:r>
          </a:p>
          <a:p>
            <a:pPr lvl="2">
              <a:buFont typeface="Arial" pitchFamily="34" charset="0"/>
              <a:buChar char="•"/>
            </a:pPr>
            <a:endParaRPr lang="en-NZ" sz="2400" dirty="0" smtClean="0"/>
          </a:p>
          <a:p>
            <a:pPr lvl="2">
              <a:buFont typeface="Arial" pitchFamily="34" charset="0"/>
              <a:buChar char="•"/>
            </a:pPr>
            <a:endParaRPr lang="en-NZ" sz="2400" dirty="0" smtClean="0"/>
          </a:p>
          <a:p>
            <a:pPr marL="456619" lvl="1" defTabSz="913237">
              <a:defRPr/>
            </a:pPr>
            <a:r>
              <a:rPr lang="en-NZ" sz="2400" dirty="0" smtClean="0"/>
              <a:t>Because: requests for strategy evaluation is becoming increasingly common, ie. </a:t>
            </a:r>
            <a:r>
              <a:rPr lang="en-NZ" sz="2000" dirty="0" smtClean="0"/>
              <a:t>proliferation of strategies across government, with wide variation in the way the term is used, r</a:t>
            </a:r>
            <a:r>
              <a:rPr lang="en-NZ" sz="1800" dirty="0" smtClean="0"/>
              <a:t>anging from: Alignment of a range of ‘business as usual’ initiatives under a new umbrella, with or without additional resources, within a single agency To: Radical new ways of thinking and working with significant funding and resource attached, taking of opportunities, high level influential commitment, across sectors, strategy is </a:t>
            </a:r>
            <a:r>
              <a:rPr lang="en-NZ" sz="2000" dirty="0" smtClean="0"/>
              <a:t>often tied to political agendas (top down, rather than bottom-up)</a:t>
            </a:r>
          </a:p>
          <a:p>
            <a:pPr marL="456619" lvl="1" defTabSz="913237">
              <a:defRPr/>
            </a:pPr>
            <a:endParaRPr lang="en-NZ" sz="2400" dirty="0" smtClean="0"/>
          </a:p>
          <a:p>
            <a:pPr lvl="2">
              <a:buFont typeface="Arial" pitchFamily="34" charset="0"/>
              <a:buChar char="•"/>
            </a:pPr>
            <a:r>
              <a:rPr lang="en-NZ" sz="2400" dirty="0" smtClean="0"/>
              <a:t>Because the term ‘strategy’ appears to be to be understood differently, and users of evaluation are even less clear about what they are seeking when they ask for evaluation of a strategy, i.e. may apply or assume programme evaluation concepts, and begin with expectations that need to be challenged or educated, so ways of working differently become possible.  </a:t>
            </a:r>
          </a:p>
          <a:p>
            <a:pPr lvl="2">
              <a:buFont typeface="Arial" pitchFamily="34" charset="0"/>
              <a:buChar char="•"/>
            </a:pPr>
            <a:endParaRPr lang="en-NZ" sz="2400" dirty="0" smtClean="0"/>
          </a:p>
          <a:p>
            <a:pPr lvl="2">
              <a:buFont typeface="Arial" pitchFamily="34" charset="0"/>
              <a:buChar char="•"/>
            </a:pPr>
            <a:r>
              <a:rPr lang="en-NZ" sz="2400" dirty="0" smtClean="0"/>
              <a:t>Because we have undertaken a number of strategy evaluations now and thought it timely to pause and reflect on our experiences and the literature surrounding this topic, as</a:t>
            </a:r>
          </a:p>
          <a:p>
            <a:pPr lvl="2">
              <a:buFont typeface="Arial" pitchFamily="34" charset="0"/>
              <a:buChar char="•"/>
            </a:pPr>
            <a:endParaRPr lang="en-NZ" sz="2400" dirty="0" smtClean="0"/>
          </a:p>
          <a:p>
            <a:pPr lvl="2">
              <a:buFont typeface="Arial" pitchFamily="34" charset="0"/>
              <a:buChar char="•"/>
            </a:pPr>
            <a:r>
              <a:rPr lang="en-NZ" sz="2400" dirty="0" smtClean="0"/>
              <a:t>We see there are a number of practice challenges associated with strategy evaluation</a:t>
            </a:r>
          </a:p>
          <a:p>
            <a:pPr lvl="2">
              <a:buFont typeface="Arial" pitchFamily="34" charset="0"/>
              <a:buChar char="•"/>
            </a:pPr>
            <a:r>
              <a:rPr lang="en-NZ" sz="2400" dirty="0" smtClean="0"/>
              <a:t> strategy evaluations have the ability to make a very valuable contribution to ?? ( not sure how to describe it)  at multiple levels, however as strategy evaluation is still emerging area of practice for the field, it requires we come to grips with relevant frameworks and current thinking so we can educate primary users of strategy/strategy evaluation and provide meaningful relevant insights. </a:t>
            </a:r>
          </a:p>
          <a:p>
            <a:pPr lvl="2">
              <a:buFont typeface="Arial" pitchFamily="34" charset="0"/>
              <a:buChar char="•"/>
            </a:pPr>
            <a:endParaRPr lang="en-NZ" sz="2400" dirty="0" smtClean="0"/>
          </a:p>
          <a:p>
            <a:pPr lvl="2">
              <a:buFont typeface="Arial" pitchFamily="34" charset="0"/>
              <a:buChar char="•"/>
            </a:pPr>
            <a:r>
              <a:rPr lang="en-NZ" sz="2400" dirty="0" smtClean="0"/>
              <a:t> This presentation looks at varying uses of the term ‘strategy’, drawing on literature &amp; experience to consider what strategy evaluation offers, and discusses our experiences and conclusions from working on a 2 ‘strategy evaluations’</a:t>
            </a:r>
          </a:p>
          <a:p>
            <a:pPr lvl="2">
              <a:buFont typeface="Arial" pitchFamily="34" charset="0"/>
              <a:buChar char="•"/>
            </a:pPr>
            <a:r>
              <a:rPr lang="en-NZ" sz="2400" dirty="0" smtClean="0"/>
              <a:t>1) which was statically focussed evaluated retrospectively and a 2</a:t>
            </a:r>
            <a:r>
              <a:rPr lang="en-NZ" sz="2400" baseline="30000" dirty="0" smtClean="0"/>
              <a:t>nd</a:t>
            </a:r>
            <a:r>
              <a:rPr lang="en-NZ" sz="2400" dirty="0" smtClean="0"/>
              <a:t>) which is dynamic, messy and evolving, and being evaluated ‘in progress’. </a:t>
            </a:r>
          </a:p>
          <a:p>
            <a:pPr lvl="2">
              <a:buFont typeface="Arial" pitchFamily="34" charset="0"/>
              <a:buChar char="•"/>
            </a:pPr>
            <a:endParaRPr lang="en-NZ" sz="2400" dirty="0" smtClean="0"/>
          </a:p>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3</a:t>
            </a:fld>
            <a:endParaRPr lang="en-N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a:bodyPr>
          <a:lstStyle/>
          <a:p>
            <a:r>
              <a:rPr lang="en-NZ" dirty="0" smtClean="0"/>
              <a:t>Meaning</a:t>
            </a:r>
            <a:r>
              <a:rPr lang="en-NZ" baseline="0" dirty="0" smtClean="0"/>
              <a:t> </a:t>
            </a:r>
            <a:r>
              <a:rPr lang="en-NZ" dirty="0" smtClean="0"/>
              <a:t>of the term ‘strategy’ can change</a:t>
            </a:r>
            <a:r>
              <a:rPr lang="en-NZ" baseline="0" dirty="0" smtClean="0"/>
              <a:t> according to  </a:t>
            </a:r>
          </a:p>
          <a:p>
            <a:endParaRPr lang="en-NZ" baseline="0" dirty="0" smtClean="0"/>
          </a:p>
          <a:p>
            <a:r>
              <a:rPr lang="en-NZ" baseline="0" dirty="0" smtClean="0"/>
              <a:t>The context (e.g. different in government, vs not for profit sector, vs military</a:t>
            </a:r>
          </a:p>
          <a:p>
            <a:r>
              <a:rPr lang="en-NZ" baseline="0" dirty="0" smtClean="0"/>
              <a:t>Purpose  - which may be to articulate a mission, act as a co-ordinating mechanism, to communicate and encourage commitment to a new ‘world view’ or paradigm</a:t>
            </a:r>
          </a:p>
          <a:p>
            <a:r>
              <a:rPr lang="en-NZ" dirty="0" smtClean="0"/>
              <a:t>Viewpoints</a:t>
            </a:r>
            <a:r>
              <a:rPr lang="en-NZ" baseline="0" dirty="0" smtClean="0"/>
              <a:t> -</a:t>
            </a:r>
            <a:r>
              <a:rPr lang="en-NZ" dirty="0" smtClean="0"/>
              <a:t> </a:t>
            </a:r>
            <a:r>
              <a:rPr lang="en-NZ" baseline="0" dirty="0" smtClean="0"/>
              <a:t> but </a:t>
            </a:r>
            <a:r>
              <a:rPr lang="en-NZ" dirty="0" smtClean="0"/>
              <a:t>may be lack of consensus, multiple ‘leaders’ playing different roles,</a:t>
            </a:r>
            <a:r>
              <a:rPr lang="en-NZ" baseline="0" dirty="0" smtClean="0"/>
              <a:t> each </a:t>
            </a:r>
            <a:r>
              <a:rPr lang="en-NZ" dirty="0" smtClean="0"/>
              <a:t>with authoritative </a:t>
            </a:r>
            <a:r>
              <a:rPr lang="en-NZ" baseline="0" dirty="0" smtClean="0"/>
              <a:t> but different </a:t>
            </a:r>
            <a:r>
              <a:rPr lang="en-NZ" dirty="0" smtClean="0"/>
              <a:t>viewpoints</a:t>
            </a:r>
          </a:p>
          <a:p>
            <a:r>
              <a:rPr lang="en-NZ" dirty="0" smtClean="0"/>
              <a:t>Documents</a:t>
            </a:r>
            <a:r>
              <a:rPr lang="en-NZ" baseline="0" dirty="0" smtClean="0"/>
              <a:t> - May outline a vision, or goal, but not specify the component parts, or relationships between the</a:t>
            </a:r>
          </a:p>
          <a:p>
            <a:r>
              <a:rPr lang="en-NZ" dirty="0" smtClean="0"/>
              <a:t>Activities, initiatives?  Differences</a:t>
            </a:r>
            <a:r>
              <a:rPr lang="en-NZ" baseline="0" dirty="0" smtClean="0"/>
              <a:t> between activities may challenge/shift understandings about a strategy’s  ‘boundaries’ and purpose</a:t>
            </a:r>
            <a:endParaRPr lang="en-NZ" dirty="0" smtClean="0"/>
          </a:p>
          <a:p>
            <a:endParaRPr lang="en-NZ" baseline="0" dirty="0" smtClean="0"/>
          </a:p>
          <a:p>
            <a:r>
              <a:rPr lang="en-NZ" baseline="0" dirty="0" smtClean="0"/>
              <a:t> e.gs:  </a:t>
            </a:r>
            <a:endParaRPr lang="en-NZ" dirty="0" smtClean="0"/>
          </a:p>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6</a:t>
            </a:fld>
            <a:endParaRPr lang="en-N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a:bodyPr>
          <a:lstStyle/>
          <a:p>
            <a:r>
              <a:rPr lang="en-NZ" dirty="0" smtClean="0"/>
              <a:t>Meaning</a:t>
            </a:r>
            <a:r>
              <a:rPr lang="en-NZ" baseline="0" dirty="0" smtClean="0"/>
              <a:t> </a:t>
            </a:r>
            <a:r>
              <a:rPr lang="en-NZ" dirty="0" smtClean="0"/>
              <a:t>of the term ‘strategy’ can change</a:t>
            </a:r>
            <a:r>
              <a:rPr lang="en-NZ" baseline="0" dirty="0" smtClean="0"/>
              <a:t> according to  </a:t>
            </a:r>
          </a:p>
          <a:p>
            <a:endParaRPr lang="en-NZ" baseline="0" dirty="0" smtClean="0"/>
          </a:p>
          <a:p>
            <a:r>
              <a:rPr lang="en-NZ" baseline="0" dirty="0" smtClean="0"/>
              <a:t>The context (e.g. different in government, vs not for profit sector, vs military</a:t>
            </a:r>
          </a:p>
          <a:p>
            <a:r>
              <a:rPr lang="en-NZ" baseline="0" dirty="0" smtClean="0"/>
              <a:t>Purpose  - which may be to articulate a mission, act as a co-ordinating mechanism, to communicate and encourage commitment to a new ‘world view’ or paradigm</a:t>
            </a:r>
          </a:p>
          <a:p>
            <a:r>
              <a:rPr lang="en-NZ" dirty="0" smtClean="0"/>
              <a:t>Viewpoints</a:t>
            </a:r>
            <a:r>
              <a:rPr lang="en-NZ" baseline="0" dirty="0" smtClean="0"/>
              <a:t> -</a:t>
            </a:r>
            <a:r>
              <a:rPr lang="en-NZ" dirty="0" smtClean="0"/>
              <a:t> </a:t>
            </a:r>
            <a:r>
              <a:rPr lang="en-NZ" baseline="0" dirty="0" smtClean="0"/>
              <a:t> but </a:t>
            </a:r>
            <a:r>
              <a:rPr lang="en-NZ" dirty="0" smtClean="0"/>
              <a:t>may be lack of consensus, multiple ‘leaders’ playing different roles,</a:t>
            </a:r>
            <a:r>
              <a:rPr lang="en-NZ" baseline="0" dirty="0" smtClean="0"/>
              <a:t> each </a:t>
            </a:r>
            <a:r>
              <a:rPr lang="en-NZ" dirty="0" smtClean="0"/>
              <a:t>with authoritative </a:t>
            </a:r>
            <a:r>
              <a:rPr lang="en-NZ" baseline="0" dirty="0" smtClean="0"/>
              <a:t> but different </a:t>
            </a:r>
            <a:r>
              <a:rPr lang="en-NZ" dirty="0" smtClean="0"/>
              <a:t>viewpoints</a:t>
            </a:r>
          </a:p>
          <a:p>
            <a:r>
              <a:rPr lang="en-NZ" dirty="0" smtClean="0"/>
              <a:t>Documents</a:t>
            </a:r>
            <a:r>
              <a:rPr lang="en-NZ" baseline="0" dirty="0" smtClean="0"/>
              <a:t> - May outline a vision, or goal, but not specify the component parts, or relationships between the</a:t>
            </a:r>
          </a:p>
          <a:p>
            <a:r>
              <a:rPr lang="en-NZ" dirty="0" smtClean="0"/>
              <a:t>Activities, initiatives?  Differences</a:t>
            </a:r>
            <a:r>
              <a:rPr lang="en-NZ" baseline="0" dirty="0" smtClean="0"/>
              <a:t> between activities may challenge/shift understandings about a strategy’s  ‘boundaries’ and purpose</a:t>
            </a:r>
            <a:endParaRPr lang="en-NZ" dirty="0" smtClean="0"/>
          </a:p>
          <a:p>
            <a:endParaRPr lang="en-NZ" baseline="0" dirty="0" smtClean="0"/>
          </a:p>
          <a:p>
            <a:r>
              <a:rPr lang="en-NZ" baseline="0" dirty="0" smtClean="0"/>
              <a:t> e.gs:  </a:t>
            </a:r>
            <a:endParaRPr lang="en-NZ" dirty="0" smtClean="0"/>
          </a:p>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7</a:t>
            </a:fld>
            <a:endParaRPr lang="en-N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NZ" dirty="0" smtClean="0"/>
              <a:t>‘Hearts &amp; Limbs’  - need to understand both  of these</a:t>
            </a:r>
            <a:r>
              <a:rPr lang="en-NZ" baseline="0" dirty="0" smtClean="0"/>
              <a:t> first (to understand the goals, and shape of the strategy)  then...</a:t>
            </a:r>
            <a:endParaRPr lang="en-NZ" dirty="0" smtClean="0"/>
          </a:p>
          <a:p>
            <a:pPr lvl="2"/>
            <a:endParaRPr lang="en-NZ" baseline="0" dirty="0" smtClean="0"/>
          </a:p>
          <a:p>
            <a:pPr marL="913237" lvl="2" defTabSz="913237">
              <a:defRPr/>
            </a:pPr>
            <a:r>
              <a:rPr lang="en-NZ" baseline="0" dirty="0" smtClean="0"/>
              <a:t> </a:t>
            </a:r>
            <a:r>
              <a:rPr lang="en-NZ" dirty="0" smtClean="0"/>
              <a:t>Connectivity + interdependencies - </a:t>
            </a:r>
            <a:r>
              <a:rPr lang="en-NZ" baseline="0" dirty="0" smtClean="0"/>
              <a:t>(to stick with the ‘body’ analogy) a strategy evaluation will also examine how the parts are connected, i.e. Looking at </a:t>
            </a:r>
          </a:p>
          <a:p>
            <a:pPr marL="913237" lvl="2" defTabSz="913237">
              <a:defRPr/>
            </a:pPr>
            <a:r>
              <a:rPr lang="en-NZ" baseline="0" dirty="0" smtClean="0"/>
              <a:t>Mix, fit and co-ordination of parts</a:t>
            </a:r>
            <a:endParaRPr lang="en-NZ" dirty="0" smtClean="0"/>
          </a:p>
          <a:p>
            <a:pPr lvl="2"/>
            <a:endParaRPr lang="en-NZ" dirty="0" smtClean="0"/>
          </a:p>
          <a:p>
            <a:pPr lvl="2"/>
            <a:r>
              <a:rPr lang="en-NZ" dirty="0" smtClean="0"/>
              <a:t>Collective alignment and contribution  of ‘parts’ </a:t>
            </a:r>
            <a:r>
              <a:rPr lang="en-NZ" baseline="0" dirty="0" smtClean="0"/>
              <a:t> - i.e. mapping initiatives to understand alignment, contribution to goals</a:t>
            </a:r>
            <a:endParaRPr lang="en-NZ" dirty="0" smtClean="0"/>
          </a:p>
          <a:p>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8</a:t>
            </a:fld>
            <a:endParaRPr lang="en-N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2488" y="746125"/>
            <a:ext cx="4959350" cy="3721100"/>
          </a:xfrm>
        </p:spPr>
      </p:sp>
      <p:sp>
        <p:nvSpPr>
          <p:cNvPr id="3" name="Notes Placeholder 2"/>
          <p:cNvSpPr>
            <a:spLocks noGrp="1"/>
          </p:cNvSpPr>
          <p:nvPr>
            <p:ph type="body" idx="1"/>
          </p:nvPr>
        </p:nvSpPr>
        <p:spPr/>
        <p:txBody>
          <a:bodyPr>
            <a:normAutofit/>
          </a:bodyPr>
          <a:lstStyle/>
          <a:p>
            <a:r>
              <a:rPr lang="en-NZ" dirty="0" smtClean="0"/>
              <a:t>Mintzberg</a:t>
            </a:r>
            <a:r>
              <a:rPr lang="en-NZ" baseline="0" dirty="0" smtClean="0"/>
              <a:t> provides a framework that acknowledges and makes sense of the messy elements of strategy and also acknowledges the degree of change that is inherent.</a:t>
            </a:r>
          </a:p>
          <a:p>
            <a:endParaRPr lang="en-NZ" baseline="0" dirty="0" smtClean="0"/>
          </a:p>
          <a:p>
            <a:r>
              <a:rPr lang="en-NZ" baseline="0" dirty="0" smtClean="0"/>
              <a:t>Defining a ‘strategy’ is essential for strategy evaluation ( i.e. so clarity about the ‘evaluand’ is possible).   Mintzbergs work has been heavily used by evaluation practioners such as Patton and Patrizi.</a:t>
            </a:r>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9</a:t>
            </a:fld>
            <a:endParaRPr lang="en-NZ"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400" dirty="0" smtClean="0"/>
              <a:t>I’m going to take</a:t>
            </a:r>
            <a:r>
              <a:rPr lang="en-NZ" sz="1400" baseline="0" dirty="0" smtClean="0"/>
              <a:t> you through a specific example of a strategy evaluation that we have conducted, as it provides excellent illustration of a number of the issues that </a:t>
            </a:r>
            <a:r>
              <a:rPr lang="en-NZ" sz="1400" baseline="0" dirty="0" err="1" smtClean="0"/>
              <a:t>Meenakshi</a:t>
            </a:r>
            <a:r>
              <a:rPr lang="en-NZ" sz="1400" baseline="0" dirty="0" smtClean="0"/>
              <a:t> has talked about, and </a:t>
            </a:r>
            <a:r>
              <a:rPr lang="en-NZ" sz="1400" baseline="0" dirty="0" err="1" smtClean="0"/>
              <a:t>i’ll</a:t>
            </a:r>
            <a:r>
              <a:rPr lang="en-NZ" sz="1400" baseline="0" dirty="0" smtClean="0"/>
              <a:t> also identify the ways in which the evaluation was able to influence the strategy itself, and then some reflections in general.</a:t>
            </a:r>
          </a:p>
          <a:p>
            <a:endParaRPr lang="en-NZ" sz="1400" baseline="0" dirty="0" smtClean="0"/>
          </a:p>
          <a:p>
            <a:r>
              <a:rPr lang="en-NZ" sz="1400" dirty="0" smtClean="0"/>
              <a:t>The Strategy</a:t>
            </a:r>
            <a:r>
              <a:rPr lang="en-NZ" sz="1400" baseline="0" dirty="0" smtClean="0"/>
              <a:t> itself was a classic example of taking a concept that was being popularly employed (that is, strategy) but only partially understood.  While it sought to align effort across an impressive array of stakeholders towards a well-regarded goal, this proved difficult to achieve for a number of reasons:</a:t>
            </a:r>
          </a:p>
          <a:p>
            <a:pPr>
              <a:buFont typeface="Arial" pitchFamily="34" charset="0"/>
              <a:buChar char="•"/>
            </a:pPr>
            <a:r>
              <a:rPr lang="en-NZ" sz="1400" dirty="0" smtClean="0"/>
              <a:t>The strategy was firmly tied to the strategy document – it was seen as a fixed set of activities that needed to be adhered to.</a:t>
            </a:r>
          </a:p>
          <a:p>
            <a:pPr>
              <a:buFont typeface="Arial" pitchFamily="34" charset="0"/>
              <a:buChar char="•"/>
            </a:pPr>
            <a:r>
              <a:rPr lang="en-NZ" sz="1400" dirty="0" smtClean="0"/>
              <a:t>Significantly, no new money was involved, this essentially meant that after the initial ‘hiss and roar’ of the strategy launch, the individual activities continued as ‘business as usual’ – some new funding</a:t>
            </a:r>
          </a:p>
          <a:p>
            <a:pPr>
              <a:buFont typeface="Arial" pitchFamily="34" charset="0"/>
              <a:buChar char="•"/>
            </a:pPr>
            <a:r>
              <a:rPr lang="en-NZ" sz="1400" dirty="0" smtClean="0"/>
              <a:t>This ‘business as usual’ effort was led operationally, both management and policy became peripheral players</a:t>
            </a:r>
          </a:p>
          <a:p>
            <a:pPr>
              <a:buFont typeface="Arial" pitchFamily="34" charset="0"/>
              <a:buChar char="•"/>
            </a:pPr>
            <a:endParaRPr lang="en-NZ" dirty="0" smtClean="0"/>
          </a:p>
          <a:p>
            <a:pPr>
              <a:buFont typeface="Arial" pitchFamily="34" charset="0"/>
              <a:buNone/>
            </a:pPr>
            <a:r>
              <a:rPr lang="en-NZ" dirty="0" smtClean="0"/>
              <a:t>Overall what we found was that timing when evaluation occurs is critical – it should not occur too soon. And at the point when actions are achieved, new imperatives pop up – </a:t>
            </a:r>
            <a:r>
              <a:rPr lang="en-NZ" dirty="0" err="1" smtClean="0"/>
              <a:t>e.g</a:t>
            </a:r>
            <a:r>
              <a:rPr lang="en-NZ" dirty="0" smtClean="0"/>
              <a:t> the New Auckland Council which changes the entire context; radical loss of </a:t>
            </a:r>
            <a:r>
              <a:rPr lang="en-NZ" dirty="0" err="1" smtClean="0"/>
              <a:t>ESOL</a:t>
            </a:r>
            <a:r>
              <a:rPr lang="en-NZ" dirty="0" smtClean="0"/>
              <a:t> funding provision in Wellington.  </a:t>
            </a:r>
            <a:r>
              <a:rPr lang="en-NZ" baseline="0" dirty="0" smtClean="0"/>
              <a:t>   </a:t>
            </a:r>
          </a:p>
          <a:p>
            <a:pPr>
              <a:buFont typeface="Arial" pitchFamily="34" charset="0"/>
              <a:buNone/>
            </a:pPr>
            <a:endParaRPr lang="en-NZ" baseline="0" dirty="0" smtClean="0"/>
          </a:p>
          <a:p>
            <a:pPr>
              <a:buFont typeface="Arial" pitchFamily="34" charset="0"/>
              <a:buNone/>
            </a:pPr>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11</a:t>
            </a:fld>
            <a:endParaRPr lang="en-NZ"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smtClean="0"/>
          </a:p>
          <a:p>
            <a:pPr>
              <a:buFont typeface="Arial" pitchFamily="34" charset="0"/>
              <a:buChar char="•"/>
            </a:pPr>
            <a:r>
              <a:rPr lang="en-NZ" sz="1400" dirty="0" smtClean="0"/>
              <a:t>We came into the process as partners</a:t>
            </a:r>
            <a:r>
              <a:rPr lang="en-NZ" sz="1400" baseline="0" dirty="0" smtClean="0"/>
              <a:t> – the evaluation was actually led and directed from the bottom up but they sought additional expertise and resource from us.  </a:t>
            </a:r>
          </a:p>
          <a:p>
            <a:pPr>
              <a:buFont typeface="Arial" pitchFamily="34" charset="0"/>
              <a:buChar char="•"/>
            </a:pPr>
            <a:endParaRPr lang="en-NZ" sz="1400" dirty="0" smtClean="0"/>
          </a:p>
          <a:p>
            <a:pPr>
              <a:buFont typeface="Arial" pitchFamily="34" charset="0"/>
              <a:buNone/>
            </a:pPr>
            <a:r>
              <a:rPr lang="en-NZ" sz="1400" dirty="0" smtClean="0"/>
              <a:t>Overall what we saw was a fundamental misunderstanding of both how a strategy should operate</a:t>
            </a:r>
            <a:r>
              <a:rPr lang="en-NZ" sz="1400" baseline="0" dirty="0" smtClean="0"/>
              <a:t> and how it should be evaluated.  I’ll talk you through why we came to these conclusions.  </a:t>
            </a:r>
            <a:endParaRPr lang="en-NZ" dirty="0"/>
          </a:p>
        </p:txBody>
      </p:sp>
      <p:sp>
        <p:nvSpPr>
          <p:cNvPr id="4" name="Slide Number Placeholder 3"/>
          <p:cNvSpPr>
            <a:spLocks noGrp="1"/>
          </p:cNvSpPr>
          <p:nvPr>
            <p:ph type="sldNum" sz="quarter" idx="10"/>
          </p:nvPr>
        </p:nvSpPr>
        <p:spPr/>
        <p:txBody>
          <a:bodyPr/>
          <a:lstStyle/>
          <a:p>
            <a:fld id="{9632154C-6797-4BB0-9950-D29F9C769E77}" type="slidenum">
              <a:rPr lang="en-NZ" smtClean="0"/>
              <a:pPr/>
              <a:t>12</a:t>
            </a:fld>
            <a:endParaRPr lang="en-NZ"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server_2:1.%20CLIENTS:Martin%20Jenkins:00180%20Martin%20Jenkins%20Re_Brand:3.%20Production:MJA%20Powerpoint:03:PowerpointTitle.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server_2:1.%20CLIENTS:Martin%20Jenkins:00180%20Martin%20Jenkins%20Re_Brand:3.%20Production:MJA%20Powerpoint:03:PowerpointTitle.jpg" TargetMode="External"/><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server_2:1.%20CLIENTS:Martin%20Jenkins:00180%20Martin%20Jenkins%20Re_Brand:3.%20Production:MJA%20Powerpoint:03:PowerpointTitle.jpg" TargetMode="External"/><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server_2:1.%20CLIENTS:Martin%20Jenkins:00180%20Martin%20Jenkins%20Re_Brand:3.%20Production:MJA%20Powerpoint:03:PowerpointTitle.jpg" TargetMode="External"/><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199" name="Picture 7" descr="server_2:1. CLIENTS:Martin Jenkins:00180 Martin Jenkins Re_Brand:3. Production:MJA Powerpoint:03:PowerpointTitle.jpg"/>
          <p:cNvPicPr>
            <a:picLocks noChangeAspect="1" noChangeArrowheads="1"/>
          </p:cNvPicPr>
          <p:nvPr/>
        </p:nvPicPr>
        <p:blipFill>
          <a:blip r:embed="rId2" r:link="rId3" cstate="print"/>
          <a:srcRect/>
          <a:stretch>
            <a:fillRect/>
          </a:stretch>
        </p:blipFill>
        <p:spPr bwMode="auto">
          <a:xfrm>
            <a:off x="0" y="0"/>
            <a:ext cx="9182100" cy="6913563"/>
          </a:xfrm>
          <a:prstGeom prst="rect">
            <a:avLst/>
          </a:prstGeom>
          <a:noFill/>
        </p:spPr>
      </p:pic>
      <p:sp>
        <p:nvSpPr>
          <p:cNvPr id="8194" name="Rectangle 2"/>
          <p:cNvSpPr>
            <a:spLocks noGrp="1" noChangeArrowheads="1"/>
          </p:cNvSpPr>
          <p:nvPr>
            <p:ph type="ctrTitle"/>
          </p:nvPr>
        </p:nvSpPr>
        <p:spPr>
          <a:xfrm>
            <a:off x="4343400" y="3276600"/>
            <a:ext cx="4495800" cy="1371600"/>
          </a:xfrm>
        </p:spPr>
        <p:txBody>
          <a:bodyPr/>
          <a:lstStyle>
            <a:lvl1pPr algn="r">
              <a:defRPr sz="3200">
                <a:solidFill>
                  <a:schemeClr val="bg1"/>
                </a:solidFill>
              </a:defRPr>
            </a:lvl1pPr>
          </a:lstStyle>
          <a:p>
            <a:r>
              <a:rPr lang="en-US" smtClean="0"/>
              <a:t>Click to edit Master title style</a:t>
            </a:r>
            <a:endParaRPr lang="en-NZ"/>
          </a:p>
        </p:txBody>
      </p:sp>
      <p:sp>
        <p:nvSpPr>
          <p:cNvPr id="8195" name="Rectangle 3"/>
          <p:cNvSpPr>
            <a:spLocks noGrp="1" noChangeArrowheads="1"/>
          </p:cNvSpPr>
          <p:nvPr>
            <p:ph type="subTitle" idx="1"/>
          </p:nvPr>
        </p:nvSpPr>
        <p:spPr>
          <a:xfrm>
            <a:off x="3810000" y="4648200"/>
            <a:ext cx="5029200" cy="457200"/>
          </a:xfrm>
        </p:spPr>
        <p:txBody>
          <a:bodyPr anchor="b"/>
          <a:lstStyle>
            <a:lvl1pPr algn="r">
              <a:defRPr sz="2500">
                <a:solidFill>
                  <a:schemeClr val="bg1"/>
                </a:solidFill>
              </a:defRPr>
            </a:lvl1pPr>
          </a:lstStyle>
          <a:p>
            <a:r>
              <a:rPr lang="en-US" smtClean="0"/>
              <a:t>Click to edit Master subtitle style</a:t>
            </a:r>
            <a:endParaRPr lang="en-NZ"/>
          </a:p>
        </p:txBody>
      </p:sp>
      <p:sp>
        <p:nvSpPr>
          <p:cNvPr id="8197" name="Rectangle 5"/>
          <p:cNvSpPr>
            <a:spLocks noGrp="1" noChangeArrowheads="1"/>
          </p:cNvSpPr>
          <p:nvPr>
            <p:ph type="ftr" sz="quarter" idx="3"/>
          </p:nvPr>
        </p:nvSpPr>
        <p:spPr bwMode="auto">
          <a:xfrm>
            <a:off x="5943600" y="5181600"/>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r>
              <a:rPr lang="en-NZ" dirty="0"/>
              <a:t>August 2010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DB3BE234-3EF0-4E38-800B-EB8E40410FA5}" type="slidenum">
              <a:rPr lang="en-NZ"/>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85738"/>
            <a:ext cx="2051050" cy="5691187"/>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66725" y="185738"/>
            <a:ext cx="6005513" cy="5691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E88EAC29-CAD0-4A77-BC4A-4BA314DD6AE8}" type="slidenum">
              <a:rPr lang="en-NZ"/>
              <a:pPr/>
              <a:t>‹#›</a:t>
            </a:fld>
            <a:endParaRPr lang="en-N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51906" name="Picture 2" descr="server_2:1. CLIENTS:Martin Jenkins:00180 Martin Jenkins Re_Brand:3. Production:MJA Powerpoint:03:PowerpointTitle.jpg"/>
          <p:cNvPicPr>
            <a:picLocks noChangeAspect="1" noChangeArrowheads="1"/>
          </p:cNvPicPr>
          <p:nvPr/>
        </p:nvPicPr>
        <p:blipFill>
          <a:blip r:embed="rId2" r:link="rId3" cstate="print"/>
          <a:srcRect/>
          <a:stretch>
            <a:fillRect/>
          </a:stretch>
        </p:blipFill>
        <p:spPr bwMode="auto">
          <a:xfrm>
            <a:off x="0" y="0"/>
            <a:ext cx="9182100" cy="6913563"/>
          </a:xfrm>
          <a:prstGeom prst="rect">
            <a:avLst/>
          </a:prstGeom>
          <a:noFill/>
        </p:spPr>
      </p:pic>
      <p:sp>
        <p:nvSpPr>
          <p:cNvPr id="251907" name="Rectangle 3"/>
          <p:cNvSpPr>
            <a:spLocks noGrp="1" noChangeArrowheads="1"/>
          </p:cNvSpPr>
          <p:nvPr>
            <p:ph type="ctrTitle"/>
          </p:nvPr>
        </p:nvSpPr>
        <p:spPr>
          <a:xfrm>
            <a:off x="4343400" y="3276600"/>
            <a:ext cx="4495800" cy="1371600"/>
          </a:xfrm>
        </p:spPr>
        <p:txBody>
          <a:bodyPr/>
          <a:lstStyle>
            <a:lvl1pPr algn="r">
              <a:defRPr sz="3200">
                <a:solidFill>
                  <a:schemeClr val="bg1"/>
                </a:solidFill>
              </a:defRPr>
            </a:lvl1pPr>
          </a:lstStyle>
          <a:p>
            <a:r>
              <a:rPr lang="en-NZ"/>
              <a:t>Click to edit Master title style</a:t>
            </a:r>
          </a:p>
        </p:txBody>
      </p:sp>
      <p:sp>
        <p:nvSpPr>
          <p:cNvPr id="251908" name="Rectangle 4"/>
          <p:cNvSpPr>
            <a:spLocks noGrp="1" noChangeArrowheads="1"/>
          </p:cNvSpPr>
          <p:nvPr>
            <p:ph type="subTitle" idx="1"/>
          </p:nvPr>
        </p:nvSpPr>
        <p:spPr>
          <a:xfrm>
            <a:off x="3810000" y="4648200"/>
            <a:ext cx="5029200" cy="457200"/>
          </a:xfrm>
        </p:spPr>
        <p:txBody>
          <a:bodyPr anchor="b"/>
          <a:lstStyle>
            <a:lvl1pPr algn="r">
              <a:defRPr sz="2500">
                <a:solidFill>
                  <a:schemeClr val="bg1"/>
                </a:solidFill>
              </a:defRPr>
            </a:lvl1pPr>
          </a:lstStyle>
          <a:p>
            <a:r>
              <a:rPr lang="en-NZ"/>
              <a:t>Click to edit Master subtitle style</a:t>
            </a:r>
          </a:p>
        </p:txBody>
      </p:sp>
      <p:sp>
        <p:nvSpPr>
          <p:cNvPr id="251909" name="Rectangle 5"/>
          <p:cNvSpPr>
            <a:spLocks noGrp="1" noChangeArrowheads="1"/>
          </p:cNvSpPr>
          <p:nvPr>
            <p:ph type="ftr" sz="quarter" idx="3"/>
          </p:nvPr>
        </p:nvSpPr>
        <p:spPr bwMode="auto">
          <a:xfrm>
            <a:off x="5943600" y="5181600"/>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r>
              <a:rPr lang="en-NZ" dirty="0"/>
              <a:t>August 2010</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9071A40F-394B-4E28-9858-31B4831722A9}" type="slidenum">
              <a:rPr lang="en-NZ"/>
              <a:pPr/>
              <a:t>‹#›</a:t>
            </a:fld>
            <a:endParaRPr lang="en-NZ"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C1B7209-D631-429C-B918-FC7EF63723ED}" type="slidenum">
              <a:rPr lang="en-NZ"/>
              <a:pPr/>
              <a:t>‹#›</a:t>
            </a:fld>
            <a:endParaRPr lang="en-NZ"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68313" y="1808163"/>
            <a:ext cx="4027487"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808163"/>
            <a:ext cx="4027488"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Slide Number Placeholder 4"/>
          <p:cNvSpPr>
            <a:spLocks noGrp="1"/>
          </p:cNvSpPr>
          <p:nvPr>
            <p:ph type="sldNum" sz="quarter" idx="10"/>
          </p:nvPr>
        </p:nvSpPr>
        <p:spPr/>
        <p:txBody>
          <a:bodyPr/>
          <a:lstStyle>
            <a:lvl1pPr>
              <a:defRPr/>
            </a:lvl1pPr>
          </a:lstStyle>
          <a:p>
            <a:fld id="{FCA1EACB-0B44-4BCE-8540-C6C0CCE63586}" type="slidenum">
              <a:rPr lang="en-NZ"/>
              <a:pPr/>
              <a:t>‹#›</a:t>
            </a:fld>
            <a:endParaRPr lang="en-NZ"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Slide Number Placeholder 6"/>
          <p:cNvSpPr>
            <a:spLocks noGrp="1"/>
          </p:cNvSpPr>
          <p:nvPr>
            <p:ph type="sldNum" sz="quarter" idx="10"/>
          </p:nvPr>
        </p:nvSpPr>
        <p:spPr/>
        <p:txBody>
          <a:bodyPr/>
          <a:lstStyle>
            <a:lvl1pPr>
              <a:defRPr/>
            </a:lvl1pPr>
          </a:lstStyle>
          <a:p>
            <a:fld id="{F9109858-B4DF-471B-85A2-5517C6D67617}" type="slidenum">
              <a:rPr lang="en-NZ"/>
              <a:pPr/>
              <a:t>‹#›</a:t>
            </a:fld>
            <a:endParaRPr lang="en-NZ"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Slide Number Placeholder 2"/>
          <p:cNvSpPr>
            <a:spLocks noGrp="1"/>
          </p:cNvSpPr>
          <p:nvPr>
            <p:ph type="sldNum" sz="quarter" idx="10"/>
          </p:nvPr>
        </p:nvSpPr>
        <p:spPr/>
        <p:txBody>
          <a:bodyPr/>
          <a:lstStyle>
            <a:lvl1pPr>
              <a:defRPr/>
            </a:lvl1pPr>
          </a:lstStyle>
          <a:p>
            <a:fld id="{71482407-FDC5-4C99-A3B7-FEE31CD42B14}" type="slidenum">
              <a:rPr lang="en-NZ"/>
              <a:pPr/>
              <a:t>‹#›</a:t>
            </a:fld>
            <a:endParaRPr lang="en-NZ"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B22E49E-15F2-4C78-815F-E3A01E1468E7}" type="slidenum">
              <a:rPr lang="en-NZ"/>
              <a:pPr/>
              <a:t>‹#›</a:t>
            </a:fld>
            <a:endParaRPr lang="en-NZ"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F2C77F6-FE44-4DE6-BE4F-52C125424C78}" type="slidenum">
              <a:rPr lang="en-NZ"/>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FED03B9C-B7C6-44A0-B7B3-0F90CCDA56D0}" type="slidenum">
              <a:rPr lang="en-NZ"/>
              <a:pPr/>
              <a:t>‹#›</a:t>
            </a:fld>
            <a:endParaRPr lang="en-NZ"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C5781DD-D936-4B90-827F-059D657F39BA}" type="slidenum">
              <a:rPr lang="en-NZ"/>
              <a:pPr/>
              <a:t>‹#›</a:t>
            </a:fld>
            <a:endParaRPr lang="en-NZ"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26093DEC-4443-4F03-9F08-0A597F81E698}" type="slidenum">
              <a:rPr lang="en-NZ"/>
              <a:pPr/>
              <a:t>‹#›</a:t>
            </a:fld>
            <a:endParaRPr lang="en-NZ"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85738"/>
            <a:ext cx="2051050" cy="5691187"/>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66725" y="185738"/>
            <a:ext cx="6005513" cy="5691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F27DAC9C-EBEF-4AAB-864C-BDFC7018CD34}" type="slidenum">
              <a:rPr lang="en-NZ"/>
              <a:pPr/>
              <a:t>‹#›</a:t>
            </a:fld>
            <a:endParaRPr lang="en-NZ"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53954" name="Picture 2" descr="server_2:1. CLIENTS:Martin Jenkins:00180 Martin Jenkins Re_Brand:3. Production:MJA Powerpoint:03:PowerpointTitle.jpg"/>
          <p:cNvPicPr>
            <a:picLocks noChangeAspect="1" noChangeArrowheads="1"/>
          </p:cNvPicPr>
          <p:nvPr/>
        </p:nvPicPr>
        <p:blipFill>
          <a:blip r:embed="rId2" r:link="rId3" cstate="print"/>
          <a:srcRect/>
          <a:stretch>
            <a:fillRect/>
          </a:stretch>
        </p:blipFill>
        <p:spPr bwMode="auto">
          <a:xfrm>
            <a:off x="0" y="0"/>
            <a:ext cx="9182100" cy="6913563"/>
          </a:xfrm>
          <a:prstGeom prst="rect">
            <a:avLst/>
          </a:prstGeom>
          <a:noFill/>
        </p:spPr>
      </p:pic>
      <p:sp>
        <p:nvSpPr>
          <p:cNvPr id="253955" name="Rectangle 3"/>
          <p:cNvSpPr>
            <a:spLocks noGrp="1" noChangeArrowheads="1"/>
          </p:cNvSpPr>
          <p:nvPr>
            <p:ph type="ctrTitle"/>
          </p:nvPr>
        </p:nvSpPr>
        <p:spPr>
          <a:xfrm>
            <a:off x="4343400" y="3276600"/>
            <a:ext cx="4495800" cy="1371600"/>
          </a:xfrm>
        </p:spPr>
        <p:txBody>
          <a:bodyPr/>
          <a:lstStyle>
            <a:lvl1pPr algn="r">
              <a:defRPr sz="3200">
                <a:solidFill>
                  <a:schemeClr val="bg1"/>
                </a:solidFill>
              </a:defRPr>
            </a:lvl1pPr>
          </a:lstStyle>
          <a:p>
            <a:r>
              <a:rPr lang="en-NZ"/>
              <a:t>Click to edit Master title style</a:t>
            </a:r>
          </a:p>
        </p:txBody>
      </p:sp>
      <p:sp>
        <p:nvSpPr>
          <p:cNvPr id="253956" name="Rectangle 4"/>
          <p:cNvSpPr>
            <a:spLocks noGrp="1" noChangeArrowheads="1"/>
          </p:cNvSpPr>
          <p:nvPr>
            <p:ph type="subTitle" idx="1"/>
          </p:nvPr>
        </p:nvSpPr>
        <p:spPr>
          <a:xfrm>
            <a:off x="3810000" y="4648200"/>
            <a:ext cx="5029200" cy="457200"/>
          </a:xfrm>
        </p:spPr>
        <p:txBody>
          <a:bodyPr anchor="b"/>
          <a:lstStyle>
            <a:lvl1pPr algn="r">
              <a:defRPr sz="2500">
                <a:solidFill>
                  <a:schemeClr val="bg1"/>
                </a:solidFill>
              </a:defRPr>
            </a:lvl1pPr>
          </a:lstStyle>
          <a:p>
            <a:r>
              <a:rPr lang="en-NZ"/>
              <a:t>Click to edit Master subtitle style</a:t>
            </a:r>
          </a:p>
        </p:txBody>
      </p:sp>
      <p:sp>
        <p:nvSpPr>
          <p:cNvPr id="253957" name="Rectangle 5"/>
          <p:cNvSpPr>
            <a:spLocks noGrp="1" noChangeArrowheads="1"/>
          </p:cNvSpPr>
          <p:nvPr>
            <p:ph type="ftr" sz="quarter" idx="3"/>
          </p:nvPr>
        </p:nvSpPr>
        <p:spPr bwMode="auto">
          <a:xfrm>
            <a:off x="5943600" y="5181600"/>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r>
              <a:rPr lang="en-NZ" dirty="0"/>
              <a:t>August 2010</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60E18C93-95BB-4255-A965-DA8E28ED1E8C}" type="slidenum">
              <a:rPr lang="en-NZ"/>
              <a:pPr/>
              <a:t>‹#›</a:t>
            </a:fld>
            <a:endParaRPr lang="en-NZ"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65D3A91-3BC3-46FF-8E6E-3F4DB57F8C76}" type="slidenum">
              <a:rPr lang="en-NZ"/>
              <a:pPr/>
              <a:t>‹#›</a:t>
            </a:fld>
            <a:endParaRPr lang="en-NZ"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68313" y="1808163"/>
            <a:ext cx="4027487"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808163"/>
            <a:ext cx="4027488"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Slide Number Placeholder 4"/>
          <p:cNvSpPr>
            <a:spLocks noGrp="1"/>
          </p:cNvSpPr>
          <p:nvPr>
            <p:ph type="sldNum" sz="quarter" idx="10"/>
          </p:nvPr>
        </p:nvSpPr>
        <p:spPr/>
        <p:txBody>
          <a:bodyPr/>
          <a:lstStyle>
            <a:lvl1pPr>
              <a:defRPr/>
            </a:lvl1pPr>
          </a:lstStyle>
          <a:p>
            <a:fld id="{893FFD58-499D-4B5D-BF8D-6A64BB43DE05}" type="slidenum">
              <a:rPr lang="en-NZ"/>
              <a:pPr/>
              <a:t>‹#›</a:t>
            </a:fld>
            <a:endParaRPr lang="en-NZ"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Slide Number Placeholder 6"/>
          <p:cNvSpPr>
            <a:spLocks noGrp="1"/>
          </p:cNvSpPr>
          <p:nvPr>
            <p:ph type="sldNum" sz="quarter" idx="10"/>
          </p:nvPr>
        </p:nvSpPr>
        <p:spPr/>
        <p:txBody>
          <a:bodyPr/>
          <a:lstStyle>
            <a:lvl1pPr>
              <a:defRPr/>
            </a:lvl1pPr>
          </a:lstStyle>
          <a:p>
            <a:fld id="{EBC7FCA6-62E0-4D4C-82B1-0F2663D193E4}" type="slidenum">
              <a:rPr lang="en-NZ"/>
              <a:pPr/>
              <a:t>‹#›</a:t>
            </a:fld>
            <a:endParaRPr lang="en-NZ"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Slide Number Placeholder 2"/>
          <p:cNvSpPr>
            <a:spLocks noGrp="1"/>
          </p:cNvSpPr>
          <p:nvPr>
            <p:ph type="sldNum" sz="quarter" idx="10"/>
          </p:nvPr>
        </p:nvSpPr>
        <p:spPr/>
        <p:txBody>
          <a:bodyPr/>
          <a:lstStyle>
            <a:lvl1pPr>
              <a:defRPr/>
            </a:lvl1pPr>
          </a:lstStyle>
          <a:p>
            <a:fld id="{00E79E1F-ECB5-4AFD-AD76-8DB2FB0ED6E9}" type="slidenum">
              <a:rPr lang="en-NZ"/>
              <a:pPr/>
              <a:t>‹#›</a:t>
            </a:fld>
            <a:endParaRPr lang="en-NZ"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D7F3472-15F0-42F9-8F66-F1FE773807D1}" type="slidenum">
              <a:rPr lang="en-NZ"/>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28816607-3B29-4BF4-8569-972CA8396ECE}" type="slidenum">
              <a:rPr lang="en-NZ"/>
              <a:pPr/>
              <a:t>‹#›</a:t>
            </a:fld>
            <a:endParaRPr lang="en-NZ"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6BFCE85-ED63-4E26-B65A-88617B37B3FF}" type="slidenum">
              <a:rPr lang="en-NZ"/>
              <a:pPr/>
              <a:t>‹#›</a:t>
            </a:fld>
            <a:endParaRPr lang="en-NZ"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9F3C526-39E2-4366-ABB6-A36AD24F129D}" type="slidenum">
              <a:rPr lang="en-NZ"/>
              <a:pPr/>
              <a:t>‹#›</a:t>
            </a:fld>
            <a:endParaRPr lang="en-NZ"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BD90F3DF-B0A2-41A4-BE2E-91C6997F2865}" type="slidenum">
              <a:rPr lang="en-NZ"/>
              <a:pPr/>
              <a:t>‹#›</a:t>
            </a:fld>
            <a:endParaRPr lang="en-NZ"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85738"/>
            <a:ext cx="2051050" cy="5691187"/>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66725" y="185738"/>
            <a:ext cx="6005513" cy="5691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164BFC58-485C-42E2-A7AF-649F920B4C4F}" type="slidenum">
              <a:rPr lang="en-NZ"/>
              <a:pPr/>
              <a:t>‹#›</a:t>
            </a:fld>
            <a:endParaRPr lang="en-NZ"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56002" name="Picture 2" descr="server_2:1. CLIENTS:Martin Jenkins:00180 Martin Jenkins Re_Brand:3. Production:MJA Powerpoint:03:PowerpointTitle.jpg"/>
          <p:cNvPicPr>
            <a:picLocks noChangeAspect="1" noChangeArrowheads="1"/>
          </p:cNvPicPr>
          <p:nvPr/>
        </p:nvPicPr>
        <p:blipFill>
          <a:blip r:embed="rId2" r:link="rId3" cstate="print"/>
          <a:srcRect/>
          <a:stretch>
            <a:fillRect/>
          </a:stretch>
        </p:blipFill>
        <p:spPr bwMode="auto">
          <a:xfrm>
            <a:off x="0" y="0"/>
            <a:ext cx="9182100" cy="6913563"/>
          </a:xfrm>
          <a:prstGeom prst="rect">
            <a:avLst/>
          </a:prstGeom>
          <a:noFill/>
        </p:spPr>
      </p:pic>
      <p:sp>
        <p:nvSpPr>
          <p:cNvPr id="256003" name="Rectangle 3"/>
          <p:cNvSpPr>
            <a:spLocks noGrp="1" noChangeArrowheads="1"/>
          </p:cNvSpPr>
          <p:nvPr>
            <p:ph type="ctrTitle"/>
          </p:nvPr>
        </p:nvSpPr>
        <p:spPr>
          <a:xfrm>
            <a:off x="4343400" y="3276600"/>
            <a:ext cx="4495800" cy="1371600"/>
          </a:xfrm>
        </p:spPr>
        <p:txBody>
          <a:bodyPr/>
          <a:lstStyle>
            <a:lvl1pPr algn="r">
              <a:defRPr sz="3200">
                <a:solidFill>
                  <a:schemeClr val="bg1"/>
                </a:solidFill>
              </a:defRPr>
            </a:lvl1pPr>
          </a:lstStyle>
          <a:p>
            <a:r>
              <a:rPr lang="en-NZ"/>
              <a:t>Click to edit Master title style</a:t>
            </a:r>
          </a:p>
        </p:txBody>
      </p:sp>
      <p:sp>
        <p:nvSpPr>
          <p:cNvPr id="256004" name="Rectangle 4"/>
          <p:cNvSpPr>
            <a:spLocks noGrp="1" noChangeArrowheads="1"/>
          </p:cNvSpPr>
          <p:nvPr>
            <p:ph type="subTitle" idx="1"/>
          </p:nvPr>
        </p:nvSpPr>
        <p:spPr>
          <a:xfrm>
            <a:off x="3810000" y="4648200"/>
            <a:ext cx="5029200" cy="457200"/>
          </a:xfrm>
        </p:spPr>
        <p:txBody>
          <a:bodyPr anchor="b"/>
          <a:lstStyle>
            <a:lvl1pPr algn="r">
              <a:defRPr sz="2500">
                <a:solidFill>
                  <a:schemeClr val="bg1"/>
                </a:solidFill>
              </a:defRPr>
            </a:lvl1pPr>
          </a:lstStyle>
          <a:p>
            <a:r>
              <a:rPr lang="en-NZ"/>
              <a:t>Click to edit Master subtitle style</a:t>
            </a:r>
          </a:p>
        </p:txBody>
      </p:sp>
      <p:sp>
        <p:nvSpPr>
          <p:cNvPr id="256005" name="Rectangle 5"/>
          <p:cNvSpPr>
            <a:spLocks noGrp="1" noChangeArrowheads="1"/>
          </p:cNvSpPr>
          <p:nvPr>
            <p:ph type="ftr" sz="quarter" idx="3"/>
          </p:nvPr>
        </p:nvSpPr>
        <p:spPr bwMode="auto">
          <a:xfrm>
            <a:off x="5943600" y="5181600"/>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r>
              <a:rPr lang="en-NZ" dirty="0"/>
              <a:t>August 2010</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CC3F4E10-1D2D-4D80-BCCD-0DD723613F75}" type="slidenum">
              <a:rPr lang="en-NZ"/>
              <a:pPr/>
              <a:t>‹#›</a:t>
            </a:fld>
            <a:endParaRPr lang="en-NZ"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2719AFD-B483-483E-AD33-A19DD494A5E3}" type="slidenum">
              <a:rPr lang="en-NZ"/>
              <a:pPr/>
              <a:t>‹#›</a:t>
            </a:fld>
            <a:endParaRPr lang="en-NZ"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68313" y="1808163"/>
            <a:ext cx="4027487"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808163"/>
            <a:ext cx="4027488"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Slide Number Placeholder 4"/>
          <p:cNvSpPr>
            <a:spLocks noGrp="1"/>
          </p:cNvSpPr>
          <p:nvPr>
            <p:ph type="sldNum" sz="quarter" idx="10"/>
          </p:nvPr>
        </p:nvSpPr>
        <p:spPr/>
        <p:txBody>
          <a:bodyPr/>
          <a:lstStyle>
            <a:lvl1pPr>
              <a:defRPr/>
            </a:lvl1pPr>
          </a:lstStyle>
          <a:p>
            <a:fld id="{78F0BEC9-D704-47CA-80C0-056A65EB67FA}" type="slidenum">
              <a:rPr lang="en-NZ"/>
              <a:pPr/>
              <a:t>‹#›</a:t>
            </a:fld>
            <a:endParaRPr lang="en-NZ"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Slide Number Placeholder 6"/>
          <p:cNvSpPr>
            <a:spLocks noGrp="1"/>
          </p:cNvSpPr>
          <p:nvPr>
            <p:ph type="sldNum" sz="quarter" idx="10"/>
          </p:nvPr>
        </p:nvSpPr>
        <p:spPr/>
        <p:txBody>
          <a:bodyPr/>
          <a:lstStyle>
            <a:lvl1pPr>
              <a:defRPr/>
            </a:lvl1pPr>
          </a:lstStyle>
          <a:p>
            <a:fld id="{DE6CE952-77D8-4E99-A95D-EB1FCAF4315C}" type="slidenum">
              <a:rPr lang="en-NZ"/>
              <a:pPr/>
              <a:t>‹#›</a:t>
            </a:fld>
            <a:endParaRPr lang="en-NZ"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Slide Number Placeholder 2"/>
          <p:cNvSpPr>
            <a:spLocks noGrp="1"/>
          </p:cNvSpPr>
          <p:nvPr>
            <p:ph type="sldNum" sz="quarter" idx="10"/>
          </p:nvPr>
        </p:nvSpPr>
        <p:spPr/>
        <p:txBody>
          <a:bodyPr/>
          <a:lstStyle>
            <a:lvl1pPr>
              <a:defRPr/>
            </a:lvl1pPr>
          </a:lstStyle>
          <a:p>
            <a:fld id="{7B8844D3-5902-44CB-81EB-C6425F232462}" type="slidenum">
              <a:rPr lang="en-NZ"/>
              <a:pPr/>
              <a:t>‹#›</a:t>
            </a:fld>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68313" y="1808163"/>
            <a:ext cx="4027487"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808163"/>
            <a:ext cx="4027488" cy="4068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Slide Number Placeholder 4"/>
          <p:cNvSpPr>
            <a:spLocks noGrp="1"/>
          </p:cNvSpPr>
          <p:nvPr>
            <p:ph type="sldNum" sz="quarter" idx="10"/>
          </p:nvPr>
        </p:nvSpPr>
        <p:spPr/>
        <p:txBody>
          <a:bodyPr/>
          <a:lstStyle>
            <a:lvl1pPr>
              <a:defRPr/>
            </a:lvl1pPr>
          </a:lstStyle>
          <a:p>
            <a:fld id="{91808656-AC80-421C-BEE5-D19725E00F54}" type="slidenum">
              <a:rPr lang="en-NZ"/>
              <a:pPr/>
              <a:t>‹#›</a:t>
            </a:fld>
            <a:endParaRPr lang="en-NZ"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5FEA2B4-1DE2-4124-A622-0D0D2686B810}" type="slidenum">
              <a:rPr lang="en-NZ"/>
              <a:pPr/>
              <a:t>‹#›</a:t>
            </a:fld>
            <a:endParaRPr lang="en-NZ"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B37769D-DE12-486E-A193-0B4C4FD4BA33}" type="slidenum">
              <a:rPr lang="en-NZ"/>
              <a:pPr/>
              <a:t>‹#›</a:t>
            </a:fld>
            <a:endParaRPr lang="en-NZ"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56B0962-9663-4907-A17C-E7EFB8D2A8CA}" type="slidenum">
              <a:rPr lang="en-NZ"/>
              <a:pPr/>
              <a:t>‹#›</a:t>
            </a:fld>
            <a:endParaRPr lang="en-NZ"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96775121-7904-4274-8BD1-B03F4A61383A}" type="slidenum">
              <a:rPr lang="en-NZ"/>
              <a:pPr/>
              <a:t>‹#›</a:t>
            </a:fld>
            <a:endParaRPr lang="en-NZ"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85738"/>
            <a:ext cx="2051050" cy="5691187"/>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66725" y="185738"/>
            <a:ext cx="6005513" cy="5691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Slide Number Placeholder 3"/>
          <p:cNvSpPr>
            <a:spLocks noGrp="1"/>
          </p:cNvSpPr>
          <p:nvPr>
            <p:ph type="sldNum" sz="quarter" idx="10"/>
          </p:nvPr>
        </p:nvSpPr>
        <p:spPr/>
        <p:txBody>
          <a:bodyPr/>
          <a:lstStyle>
            <a:lvl1pPr>
              <a:defRPr/>
            </a:lvl1pPr>
          </a:lstStyle>
          <a:p>
            <a:fld id="{A0C2D85A-8910-4B30-B349-FF6166627ED7}" type="slidenum">
              <a:rPr lang="en-NZ"/>
              <a:pPr/>
              <a:t>‹#›</a:t>
            </a:fld>
            <a:endParaRPr lang="en-NZ"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Slide Number Placeholder 6"/>
          <p:cNvSpPr>
            <a:spLocks noGrp="1"/>
          </p:cNvSpPr>
          <p:nvPr>
            <p:ph type="sldNum" sz="quarter" idx="10"/>
          </p:nvPr>
        </p:nvSpPr>
        <p:spPr/>
        <p:txBody>
          <a:bodyPr/>
          <a:lstStyle>
            <a:lvl1pPr>
              <a:defRPr/>
            </a:lvl1pPr>
          </a:lstStyle>
          <a:p>
            <a:fld id="{4E864DCF-FB3C-441F-9D56-E5773B6F5D79}" type="slidenum">
              <a:rPr lang="en-NZ"/>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Slide Number Placeholder 2"/>
          <p:cNvSpPr>
            <a:spLocks noGrp="1"/>
          </p:cNvSpPr>
          <p:nvPr>
            <p:ph type="sldNum" sz="quarter" idx="10"/>
          </p:nvPr>
        </p:nvSpPr>
        <p:spPr/>
        <p:txBody>
          <a:bodyPr/>
          <a:lstStyle>
            <a:lvl1pPr>
              <a:defRPr/>
            </a:lvl1pPr>
          </a:lstStyle>
          <a:p>
            <a:fld id="{2AA35244-BD9A-43FE-844C-2CCA5E94499F}" type="slidenum">
              <a:rPr lang="en-NZ"/>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FB4C2AB-21FC-4D06-8301-8391186D494D}" type="slidenum">
              <a:rPr lang="en-NZ"/>
              <a:pPr/>
              <a:t>‹#›</a:t>
            </a:fld>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AD88483-6CD7-4768-B85D-807DFCDCCE22}" type="slidenum">
              <a:rPr lang="en-NZ"/>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NZ" dirty="0"/>
          </a:p>
        </p:txBody>
      </p:sp>
      <p:sp>
        <p:nvSpPr>
          <p:cNvPr id="4" name="Text Placeholder 3"/>
          <p:cNvSpPr>
            <a:spLocks noGrp="1"/>
          </p:cNvSpPr>
          <p:nvPr>
            <p:ph type="body" sz="half" idx="2"/>
          </p:nvPr>
        </p:nvSpPr>
        <p:spPr>
          <a:xfrm>
            <a:off x="1792288" y="5367338"/>
            <a:ext cx="5486400" cy="6270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0A626F7-06EB-4242-BEFD-83D2A9D9BF5E}" type="slidenum">
              <a:rPr lang="en-NZ"/>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5.xml"/><Relationship Id="rId1" Type="http://schemas.openxmlformats.org/officeDocument/2006/relationships/slideLayout" Target="../slideLayouts/slideLayout45.xml"/><Relationship Id="rId4" Type="http://schemas.openxmlformats.org/officeDocument/2006/relationships/image" Target="server_2:1.%20CLIENTS:Martin%20Jenkins:00180%20Martin%20Jenkins%20Re_Brand:3.%20Production:MJA%20Powerpoint:03:PowerpointTitle.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6725" y="185738"/>
            <a:ext cx="8208963" cy="10429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NZ" smtClean="0"/>
          </a:p>
        </p:txBody>
      </p:sp>
      <p:sp>
        <p:nvSpPr>
          <p:cNvPr id="1027" name="Rectangle 3"/>
          <p:cNvSpPr>
            <a:spLocks noGrp="1" noChangeArrowheads="1"/>
          </p:cNvSpPr>
          <p:nvPr>
            <p:ph type="body" idx="1"/>
          </p:nvPr>
        </p:nvSpPr>
        <p:spPr bwMode="auto">
          <a:xfrm>
            <a:off x="468313" y="1808163"/>
            <a:ext cx="8207375" cy="406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smtClean="0"/>
          </a:p>
        </p:txBody>
      </p:sp>
      <p:sp>
        <p:nvSpPr>
          <p:cNvPr id="1030" name="Rectangle 6"/>
          <p:cNvSpPr>
            <a:spLocks noGrp="1" noChangeArrowheads="1"/>
          </p:cNvSpPr>
          <p:nvPr>
            <p:ph type="sldNum" sz="quarter" idx="4"/>
          </p:nvPr>
        </p:nvSpPr>
        <p:spPr bwMode="auto">
          <a:xfrm>
            <a:off x="0" y="6345238"/>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1"/>
                </a:solidFill>
              </a:defRPr>
            </a:lvl1pPr>
          </a:lstStyle>
          <a:p>
            <a:fld id="{7C84B2F7-3BC7-419B-AC2B-2256CC82D8CD}" type="slidenum">
              <a:rPr lang="en-NZ"/>
              <a:pPr/>
              <a:t>‹#›</a:t>
            </a:fld>
            <a:endParaRPr lang="en-NZ" dirty="0"/>
          </a:p>
        </p:txBody>
      </p:sp>
      <p:sp>
        <p:nvSpPr>
          <p:cNvPr id="1032" name="Rectangle 8"/>
          <p:cNvSpPr>
            <a:spLocks noChangeArrowheads="1"/>
          </p:cNvSpPr>
          <p:nvPr/>
        </p:nvSpPr>
        <p:spPr bwMode="auto">
          <a:xfrm>
            <a:off x="0" y="0"/>
            <a:ext cx="228600" cy="1295400"/>
          </a:xfrm>
          <a:prstGeom prst="rect">
            <a:avLst/>
          </a:prstGeom>
          <a:solidFill>
            <a:srgbClr val="8DCDCC"/>
          </a:solidFill>
          <a:ln w="9525">
            <a:noFill/>
            <a:miter lim="800000"/>
            <a:headEnd/>
            <a:tailEnd/>
          </a:ln>
        </p:spPr>
        <p:txBody>
          <a:bodyPr wrap="none" anchor="ctr"/>
          <a:lstStyle/>
          <a:p>
            <a:endParaRPr lang="en-NZ" dirty="0"/>
          </a:p>
        </p:txBody>
      </p:sp>
      <p:pic>
        <p:nvPicPr>
          <p:cNvPr id="1039" name="Picture 15" descr="WhiteBG_RGB_A3"/>
          <p:cNvPicPr>
            <a:picLocks noChangeAspect="1" noChangeArrowheads="1"/>
          </p:cNvPicPr>
          <p:nvPr/>
        </p:nvPicPr>
        <p:blipFill>
          <a:blip r:embed="rId13" cstate="print"/>
          <a:srcRect/>
          <a:stretch>
            <a:fillRect/>
          </a:stretch>
        </p:blipFill>
        <p:spPr bwMode="auto">
          <a:xfrm>
            <a:off x="5688013" y="6092825"/>
            <a:ext cx="3311525" cy="595313"/>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lvl1pPr algn="l" rtl="0" eaLnBrk="1" fontAlgn="base" hangingPunct="1">
        <a:spcBef>
          <a:spcPct val="0"/>
        </a:spcBef>
        <a:spcAft>
          <a:spcPct val="0"/>
        </a:spcAft>
        <a:defRPr sz="3600" b="1">
          <a:solidFill>
            <a:srgbClr val="8C3546"/>
          </a:solidFill>
          <a:latin typeface="+mj-lt"/>
          <a:ea typeface="+mj-ea"/>
          <a:cs typeface="+mj-cs"/>
        </a:defRPr>
      </a:lvl1pPr>
      <a:lvl2pPr algn="l" rtl="0" eaLnBrk="1" fontAlgn="base" hangingPunct="1">
        <a:spcBef>
          <a:spcPct val="0"/>
        </a:spcBef>
        <a:spcAft>
          <a:spcPct val="0"/>
        </a:spcAft>
        <a:defRPr sz="3600" b="1">
          <a:solidFill>
            <a:srgbClr val="8C3546"/>
          </a:solidFill>
          <a:latin typeface="Arial" charset="0"/>
        </a:defRPr>
      </a:lvl2pPr>
      <a:lvl3pPr algn="l" rtl="0" eaLnBrk="1" fontAlgn="base" hangingPunct="1">
        <a:spcBef>
          <a:spcPct val="0"/>
        </a:spcBef>
        <a:spcAft>
          <a:spcPct val="0"/>
        </a:spcAft>
        <a:defRPr sz="3600" b="1">
          <a:solidFill>
            <a:srgbClr val="8C3546"/>
          </a:solidFill>
          <a:latin typeface="Arial" charset="0"/>
        </a:defRPr>
      </a:lvl3pPr>
      <a:lvl4pPr algn="l" rtl="0" eaLnBrk="1" fontAlgn="base" hangingPunct="1">
        <a:spcBef>
          <a:spcPct val="0"/>
        </a:spcBef>
        <a:spcAft>
          <a:spcPct val="0"/>
        </a:spcAft>
        <a:defRPr sz="3600" b="1">
          <a:solidFill>
            <a:srgbClr val="8C3546"/>
          </a:solidFill>
          <a:latin typeface="Arial" charset="0"/>
        </a:defRPr>
      </a:lvl4pPr>
      <a:lvl5pPr algn="l" rtl="0" eaLnBrk="1" fontAlgn="base" hangingPunct="1">
        <a:spcBef>
          <a:spcPct val="0"/>
        </a:spcBef>
        <a:spcAft>
          <a:spcPct val="0"/>
        </a:spcAft>
        <a:defRPr sz="3600" b="1">
          <a:solidFill>
            <a:srgbClr val="8C3546"/>
          </a:solidFill>
          <a:latin typeface="Arial" charset="0"/>
        </a:defRPr>
      </a:lvl5pPr>
      <a:lvl6pPr marL="457200" algn="l" rtl="0" eaLnBrk="1" fontAlgn="base" hangingPunct="1">
        <a:spcBef>
          <a:spcPct val="0"/>
        </a:spcBef>
        <a:spcAft>
          <a:spcPct val="0"/>
        </a:spcAft>
        <a:defRPr sz="3600" b="1">
          <a:solidFill>
            <a:srgbClr val="8C3546"/>
          </a:solidFill>
          <a:latin typeface="Arial" charset="0"/>
        </a:defRPr>
      </a:lvl6pPr>
      <a:lvl7pPr marL="914400" algn="l" rtl="0" eaLnBrk="1" fontAlgn="base" hangingPunct="1">
        <a:spcBef>
          <a:spcPct val="0"/>
        </a:spcBef>
        <a:spcAft>
          <a:spcPct val="0"/>
        </a:spcAft>
        <a:defRPr sz="3600" b="1">
          <a:solidFill>
            <a:srgbClr val="8C3546"/>
          </a:solidFill>
          <a:latin typeface="Arial" charset="0"/>
        </a:defRPr>
      </a:lvl7pPr>
      <a:lvl8pPr marL="1371600" algn="l" rtl="0" eaLnBrk="1" fontAlgn="base" hangingPunct="1">
        <a:spcBef>
          <a:spcPct val="0"/>
        </a:spcBef>
        <a:spcAft>
          <a:spcPct val="0"/>
        </a:spcAft>
        <a:defRPr sz="3600" b="1">
          <a:solidFill>
            <a:srgbClr val="8C3546"/>
          </a:solidFill>
          <a:latin typeface="Arial" charset="0"/>
        </a:defRPr>
      </a:lvl8pPr>
      <a:lvl9pPr marL="1828800" algn="l" rtl="0" eaLnBrk="1" fontAlgn="base" hangingPunct="1">
        <a:spcBef>
          <a:spcPct val="0"/>
        </a:spcBef>
        <a:spcAft>
          <a:spcPct val="0"/>
        </a:spcAft>
        <a:defRPr sz="3600" b="1">
          <a:solidFill>
            <a:srgbClr val="8C3546"/>
          </a:solidFill>
          <a:latin typeface="Arial" charset="0"/>
        </a:defRPr>
      </a:lvl9pPr>
    </p:titleStyle>
    <p:bodyStyle>
      <a:lvl1pPr algn="l" rtl="0" eaLnBrk="1" fontAlgn="base" hangingPunct="1">
        <a:spcBef>
          <a:spcPct val="0"/>
        </a:spcBef>
        <a:spcAft>
          <a:spcPct val="40000"/>
        </a:spcAft>
        <a:defRPr sz="3200" b="1">
          <a:solidFill>
            <a:srgbClr val="468282"/>
          </a:solidFill>
          <a:latin typeface="+mn-lt"/>
          <a:ea typeface="+mn-ea"/>
          <a:cs typeface="+mn-cs"/>
        </a:defRPr>
      </a:lvl1pPr>
      <a:lvl2pPr marL="273050" indent="-271463" algn="l" rtl="0" eaLnBrk="1" fontAlgn="base" hangingPunct="1">
        <a:spcBef>
          <a:spcPct val="20000"/>
        </a:spcBef>
        <a:spcAft>
          <a:spcPct val="0"/>
        </a:spcAft>
        <a:buClr>
          <a:srgbClr val="FF005C"/>
        </a:buClr>
        <a:buSzPct val="90000"/>
        <a:buFont typeface="Arial Black" pitchFamily="34" charset="0"/>
        <a:buChar char="l"/>
        <a:defRPr sz="3200">
          <a:solidFill>
            <a:schemeClr val="tx1"/>
          </a:solidFill>
          <a:latin typeface="+mn-lt"/>
        </a:defRPr>
      </a:lvl2pPr>
      <a:lvl3pPr marL="546100" indent="-271463" algn="l" rtl="0" eaLnBrk="1" fontAlgn="base" hangingPunct="1">
        <a:spcBef>
          <a:spcPct val="20000"/>
        </a:spcBef>
        <a:spcAft>
          <a:spcPct val="0"/>
        </a:spcAft>
        <a:buClr>
          <a:srgbClr val="FF005C"/>
        </a:buClr>
        <a:buFont typeface="Wingdings" pitchFamily="2" charset="2"/>
        <a:buChar char=""/>
        <a:defRPr sz="2800">
          <a:solidFill>
            <a:schemeClr val="tx1"/>
          </a:solidFill>
          <a:latin typeface="+mn-lt"/>
        </a:defRPr>
      </a:lvl3pPr>
      <a:lvl4pPr marL="717550" indent="-169863" algn="l" rtl="0" eaLnBrk="1" fontAlgn="base" hangingPunct="1">
        <a:spcBef>
          <a:spcPct val="20000"/>
        </a:spcBef>
        <a:spcAft>
          <a:spcPct val="0"/>
        </a:spcAft>
        <a:buClr>
          <a:srgbClr val="FF005C"/>
        </a:buClr>
        <a:buFont typeface="Wingdings" pitchFamily="2" charset="2"/>
        <a:buChar char=""/>
        <a:defRPr sz="2600">
          <a:solidFill>
            <a:schemeClr val="tx1"/>
          </a:solidFill>
          <a:latin typeface="+mn-lt"/>
        </a:defRPr>
      </a:lvl4pPr>
      <a:lvl5pPr marL="901700" indent="-182563" algn="l" rtl="0" eaLnBrk="1" fontAlgn="base" hangingPunct="1">
        <a:spcBef>
          <a:spcPct val="20000"/>
        </a:spcBef>
        <a:spcAft>
          <a:spcPct val="0"/>
        </a:spcAft>
        <a:buClr>
          <a:srgbClr val="FF005C"/>
        </a:buClr>
        <a:buFont typeface="Wingdings" pitchFamily="2" charset="2"/>
        <a:buChar char=""/>
        <a:defRPr sz="2400">
          <a:solidFill>
            <a:schemeClr val="tx1"/>
          </a:solidFill>
          <a:latin typeface="+mn-lt"/>
        </a:defRPr>
      </a:lvl5pPr>
      <a:lvl6pPr marL="1358900" indent="-182563" algn="l" rtl="0" eaLnBrk="1" fontAlgn="base" hangingPunct="1">
        <a:spcBef>
          <a:spcPct val="20000"/>
        </a:spcBef>
        <a:spcAft>
          <a:spcPct val="0"/>
        </a:spcAft>
        <a:buClr>
          <a:srgbClr val="FF005C"/>
        </a:buClr>
        <a:buFont typeface="Wingdings" pitchFamily="2" charset="2"/>
        <a:buChar char=""/>
        <a:defRPr sz="2400">
          <a:solidFill>
            <a:schemeClr val="tx1"/>
          </a:solidFill>
          <a:latin typeface="+mn-lt"/>
        </a:defRPr>
      </a:lvl6pPr>
      <a:lvl7pPr marL="1816100" indent="-182563" algn="l" rtl="0" eaLnBrk="1" fontAlgn="base" hangingPunct="1">
        <a:spcBef>
          <a:spcPct val="20000"/>
        </a:spcBef>
        <a:spcAft>
          <a:spcPct val="0"/>
        </a:spcAft>
        <a:buClr>
          <a:srgbClr val="FF005C"/>
        </a:buClr>
        <a:buFont typeface="Wingdings" pitchFamily="2" charset="2"/>
        <a:buChar char=""/>
        <a:defRPr sz="2400">
          <a:solidFill>
            <a:schemeClr val="tx1"/>
          </a:solidFill>
          <a:latin typeface="+mn-lt"/>
        </a:defRPr>
      </a:lvl7pPr>
      <a:lvl8pPr marL="2273300" indent="-182563" algn="l" rtl="0" eaLnBrk="1" fontAlgn="base" hangingPunct="1">
        <a:spcBef>
          <a:spcPct val="20000"/>
        </a:spcBef>
        <a:spcAft>
          <a:spcPct val="0"/>
        </a:spcAft>
        <a:buClr>
          <a:srgbClr val="FF005C"/>
        </a:buClr>
        <a:buFont typeface="Wingdings" pitchFamily="2" charset="2"/>
        <a:buChar char=""/>
        <a:defRPr sz="2400">
          <a:solidFill>
            <a:schemeClr val="tx1"/>
          </a:solidFill>
          <a:latin typeface="+mn-lt"/>
        </a:defRPr>
      </a:lvl8pPr>
      <a:lvl9pPr marL="2730500" indent="-182563" algn="l" rtl="0" eaLnBrk="1" fontAlgn="base" hangingPunct="1">
        <a:spcBef>
          <a:spcPct val="20000"/>
        </a:spcBef>
        <a:spcAft>
          <a:spcPct val="0"/>
        </a:spcAft>
        <a:buClr>
          <a:srgbClr val="FF005C"/>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bwMode="auto">
          <a:xfrm>
            <a:off x="466725" y="185738"/>
            <a:ext cx="8208963" cy="10429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NZ" smtClean="0"/>
              <a:t>Click to edit Master title style</a:t>
            </a:r>
          </a:p>
        </p:txBody>
      </p:sp>
      <p:sp>
        <p:nvSpPr>
          <p:cNvPr id="250883" name="Rectangle 3"/>
          <p:cNvSpPr>
            <a:spLocks noGrp="1" noChangeArrowheads="1"/>
          </p:cNvSpPr>
          <p:nvPr>
            <p:ph type="body" idx="1"/>
          </p:nvPr>
        </p:nvSpPr>
        <p:spPr bwMode="auto">
          <a:xfrm>
            <a:off x="468313" y="1808163"/>
            <a:ext cx="8207375" cy="406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250884" name="Rectangle 4"/>
          <p:cNvSpPr>
            <a:spLocks noGrp="1" noChangeArrowheads="1"/>
          </p:cNvSpPr>
          <p:nvPr>
            <p:ph type="sldNum" sz="quarter" idx="4"/>
          </p:nvPr>
        </p:nvSpPr>
        <p:spPr bwMode="auto">
          <a:xfrm>
            <a:off x="0" y="6345238"/>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1"/>
                </a:solidFill>
              </a:defRPr>
            </a:lvl1pPr>
          </a:lstStyle>
          <a:p>
            <a:fld id="{7E53EE84-2A1E-420E-9A31-16C255A5CF51}" type="slidenum">
              <a:rPr lang="en-NZ"/>
              <a:pPr/>
              <a:t>‹#›</a:t>
            </a:fld>
            <a:endParaRPr lang="en-NZ" dirty="0"/>
          </a:p>
        </p:txBody>
      </p:sp>
      <p:sp>
        <p:nvSpPr>
          <p:cNvPr id="250885" name="Rectangle 5"/>
          <p:cNvSpPr>
            <a:spLocks noChangeArrowheads="1"/>
          </p:cNvSpPr>
          <p:nvPr/>
        </p:nvSpPr>
        <p:spPr bwMode="auto">
          <a:xfrm>
            <a:off x="0" y="0"/>
            <a:ext cx="228600" cy="1295400"/>
          </a:xfrm>
          <a:prstGeom prst="rect">
            <a:avLst/>
          </a:prstGeom>
          <a:solidFill>
            <a:srgbClr val="8DCDCC"/>
          </a:solidFill>
          <a:ln w="9525">
            <a:noFill/>
            <a:miter lim="800000"/>
            <a:headEnd/>
            <a:tailEnd/>
          </a:ln>
        </p:spPr>
        <p:txBody>
          <a:bodyPr wrap="none" anchor="ctr"/>
          <a:lstStyle/>
          <a:p>
            <a:endParaRPr lang="en-NZ" dirty="0"/>
          </a:p>
        </p:txBody>
      </p:sp>
    </p:spTree>
  </p:cSld>
  <p:clrMap bg1="lt1" tx1="dk1" bg2="lt2" tx2="dk2" accent1="accent1" accent2="accent2" accent3="accent3" accent4="accent4" accent5="accent5" accent6="accent6" hlink="hlink" folHlink="folHlink"/>
  <p:sldLayoutIdLst>
    <p:sldLayoutId id="2147483651"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fontAlgn="base">
        <a:spcBef>
          <a:spcPct val="0"/>
        </a:spcBef>
        <a:spcAft>
          <a:spcPct val="0"/>
        </a:spcAft>
        <a:defRPr sz="3600" b="1">
          <a:solidFill>
            <a:srgbClr val="8C3546"/>
          </a:solidFill>
          <a:latin typeface="+mj-lt"/>
          <a:ea typeface="+mj-ea"/>
          <a:cs typeface="+mj-cs"/>
        </a:defRPr>
      </a:lvl1pPr>
      <a:lvl2pPr algn="l" rtl="0" fontAlgn="base">
        <a:spcBef>
          <a:spcPct val="0"/>
        </a:spcBef>
        <a:spcAft>
          <a:spcPct val="0"/>
        </a:spcAft>
        <a:defRPr sz="3600" b="1">
          <a:solidFill>
            <a:srgbClr val="8C3546"/>
          </a:solidFill>
          <a:latin typeface="Arial" charset="0"/>
        </a:defRPr>
      </a:lvl2pPr>
      <a:lvl3pPr algn="l" rtl="0" fontAlgn="base">
        <a:spcBef>
          <a:spcPct val="0"/>
        </a:spcBef>
        <a:spcAft>
          <a:spcPct val="0"/>
        </a:spcAft>
        <a:defRPr sz="3600" b="1">
          <a:solidFill>
            <a:srgbClr val="8C3546"/>
          </a:solidFill>
          <a:latin typeface="Arial" charset="0"/>
        </a:defRPr>
      </a:lvl3pPr>
      <a:lvl4pPr algn="l" rtl="0" fontAlgn="base">
        <a:spcBef>
          <a:spcPct val="0"/>
        </a:spcBef>
        <a:spcAft>
          <a:spcPct val="0"/>
        </a:spcAft>
        <a:defRPr sz="3600" b="1">
          <a:solidFill>
            <a:srgbClr val="8C3546"/>
          </a:solidFill>
          <a:latin typeface="Arial" charset="0"/>
        </a:defRPr>
      </a:lvl4pPr>
      <a:lvl5pPr algn="l" rtl="0" fontAlgn="base">
        <a:spcBef>
          <a:spcPct val="0"/>
        </a:spcBef>
        <a:spcAft>
          <a:spcPct val="0"/>
        </a:spcAft>
        <a:defRPr sz="3600" b="1">
          <a:solidFill>
            <a:srgbClr val="8C3546"/>
          </a:solidFill>
          <a:latin typeface="Arial" charset="0"/>
        </a:defRPr>
      </a:lvl5pPr>
      <a:lvl6pPr marL="457200" algn="l" rtl="0" fontAlgn="base">
        <a:spcBef>
          <a:spcPct val="0"/>
        </a:spcBef>
        <a:spcAft>
          <a:spcPct val="0"/>
        </a:spcAft>
        <a:defRPr sz="3600" b="1">
          <a:solidFill>
            <a:srgbClr val="8C3546"/>
          </a:solidFill>
          <a:latin typeface="Arial" charset="0"/>
        </a:defRPr>
      </a:lvl6pPr>
      <a:lvl7pPr marL="914400" algn="l" rtl="0" fontAlgn="base">
        <a:spcBef>
          <a:spcPct val="0"/>
        </a:spcBef>
        <a:spcAft>
          <a:spcPct val="0"/>
        </a:spcAft>
        <a:defRPr sz="3600" b="1">
          <a:solidFill>
            <a:srgbClr val="8C3546"/>
          </a:solidFill>
          <a:latin typeface="Arial" charset="0"/>
        </a:defRPr>
      </a:lvl7pPr>
      <a:lvl8pPr marL="1371600" algn="l" rtl="0" fontAlgn="base">
        <a:spcBef>
          <a:spcPct val="0"/>
        </a:spcBef>
        <a:spcAft>
          <a:spcPct val="0"/>
        </a:spcAft>
        <a:defRPr sz="3600" b="1">
          <a:solidFill>
            <a:srgbClr val="8C3546"/>
          </a:solidFill>
          <a:latin typeface="Arial" charset="0"/>
        </a:defRPr>
      </a:lvl8pPr>
      <a:lvl9pPr marL="1828800" algn="l" rtl="0" fontAlgn="base">
        <a:spcBef>
          <a:spcPct val="0"/>
        </a:spcBef>
        <a:spcAft>
          <a:spcPct val="0"/>
        </a:spcAft>
        <a:defRPr sz="3600" b="1">
          <a:solidFill>
            <a:srgbClr val="8C3546"/>
          </a:solidFill>
          <a:latin typeface="Arial" charset="0"/>
        </a:defRPr>
      </a:lvl9pPr>
    </p:titleStyle>
    <p:bodyStyle>
      <a:lvl1pPr algn="l" rtl="0" fontAlgn="base">
        <a:spcBef>
          <a:spcPct val="0"/>
        </a:spcBef>
        <a:spcAft>
          <a:spcPct val="40000"/>
        </a:spcAft>
        <a:defRPr sz="3200" b="1">
          <a:solidFill>
            <a:srgbClr val="468282"/>
          </a:solidFill>
          <a:latin typeface="+mn-lt"/>
          <a:ea typeface="+mn-ea"/>
          <a:cs typeface="+mn-cs"/>
        </a:defRPr>
      </a:lvl1pPr>
      <a:lvl2pPr marL="273050" indent="-271463" algn="l" rtl="0" fontAlgn="base">
        <a:spcBef>
          <a:spcPct val="20000"/>
        </a:spcBef>
        <a:spcAft>
          <a:spcPct val="0"/>
        </a:spcAft>
        <a:buClr>
          <a:srgbClr val="FF005C"/>
        </a:buClr>
        <a:buSzPct val="90000"/>
        <a:buFont typeface="Arial Black" pitchFamily="34" charset="0"/>
        <a:buChar char="l"/>
        <a:defRPr sz="3200">
          <a:solidFill>
            <a:schemeClr val="tx1"/>
          </a:solidFill>
          <a:latin typeface="+mn-lt"/>
        </a:defRPr>
      </a:lvl2pPr>
      <a:lvl3pPr marL="546100" indent="-271463" algn="l" rtl="0" fontAlgn="base">
        <a:spcBef>
          <a:spcPct val="20000"/>
        </a:spcBef>
        <a:spcAft>
          <a:spcPct val="0"/>
        </a:spcAft>
        <a:buClr>
          <a:srgbClr val="FF005C"/>
        </a:buClr>
        <a:buFont typeface="Wingdings" pitchFamily="2" charset="2"/>
        <a:buChar char=""/>
        <a:defRPr sz="2800">
          <a:solidFill>
            <a:schemeClr val="tx1"/>
          </a:solidFill>
          <a:latin typeface="+mn-lt"/>
        </a:defRPr>
      </a:lvl3pPr>
      <a:lvl4pPr marL="717550" indent="-169863" algn="l" rtl="0" fontAlgn="base">
        <a:spcBef>
          <a:spcPct val="20000"/>
        </a:spcBef>
        <a:spcAft>
          <a:spcPct val="0"/>
        </a:spcAft>
        <a:buClr>
          <a:srgbClr val="FF005C"/>
        </a:buClr>
        <a:buFont typeface="Wingdings" pitchFamily="2" charset="2"/>
        <a:buChar char=""/>
        <a:defRPr sz="2600">
          <a:solidFill>
            <a:schemeClr val="tx1"/>
          </a:solidFill>
          <a:latin typeface="+mn-lt"/>
        </a:defRPr>
      </a:lvl4pPr>
      <a:lvl5pPr marL="9017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5pPr>
      <a:lvl6pPr marL="13589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6pPr>
      <a:lvl7pPr marL="18161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7pPr>
      <a:lvl8pPr marL="22733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8pPr>
      <a:lvl9pPr marL="27305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bwMode="auto">
          <a:xfrm>
            <a:off x="466725" y="185738"/>
            <a:ext cx="8208963" cy="10429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NZ" smtClean="0"/>
              <a:t>Click to edit Master title style</a:t>
            </a:r>
          </a:p>
        </p:txBody>
      </p:sp>
      <p:sp>
        <p:nvSpPr>
          <p:cNvPr id="252931" name="Rectangle 3"/>
          <p:cNvSpPr>
            <a:spLocks noGrp="1" noChangeArrowheads="1"/>
          </p:cNvSpPr>
          <p:nvPr>
            <p:ph type="body" idx="1"/>
          </p:nvPr>
        </p:nvSpPr>
        <p:spPr bwMode="auto">
          <a:xfrm>
            <a:off x="468313" y="1808163"/>
            <a:ext cx="8207375" cy="406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252932" name="Rectangle 4"/>
          <p:cNvSpPr>
            <a:spLocks noGrp="1" noChangeArrowheads="1"/>
          </p:cNvSpPr>
          <p:nvPr>
            <p:ph type="sldNum" sz="quarter" idx="4"/>
          </p:nvPr>
        </p:nvSpPr>
        <p:spPr bwMode="auto">
          <a:xfrm>
            <a:off x="0" y="6345238"/>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1"/>
                </a:solidFill>
              </a:defRPr>
            </a:lvl1pPr>
          </a:lstStyle>
          <a:p>
            <a:fld id="{A360E3B2-8E2D-483A-BB35-9A8E508EB183}" type="slidenum">
              <a:rPr lang="en-NZ"/>
              <a:pPr/>
              <a:t>‹#›</a:t>
            </a:fld>
            <a:endParaRPr lang="en-NZ" dirty="0"/>
          </a:p>
        </p:txBody>
      </p:sp>
      <p:pic>
        <p:nvPicPr>
          <p:cNvPr id="252934" name="Picture 6" descr="WhiteBG_RGB_A3"/>
          <p:cNvPicPr>
            <a:picLocks noChangeAspect="1" noChangeArrowheads="1"/>
          </p:cNvPicPr>
          <p:nvPr/>
        </p:nvPicPr>
        <p:blipFill>
          <a:blip r:embed="rId13" cstate="print"/>
          <a:srcRect/>
          <a:stretch>
            <a:fillRect/>
          </a:stretch>
        </p:blipFill>
        <p:spPr bwMode="auto">
          <a:xfrm>
            <a:off x="5688013" y="6092825"/>
            <a:ext cx="3311525" cy="595313"/>
          </a:xfrm>
          <a:prstGeom prst="rect">
            <a:avLst/>
          </a:prstGeom>
          <a:noFill/>
        </p:spPr>
      </p:pic>
    </p:spTree>
  </p:cSld>
  <p:clrMap bg1="lt1" tx1="dk1" bg2="lt2" tx2="dk2" accent1="accent1" accent2="accent2" accent3="accent3" accent4="accent4" accent5="accent5" accent6="accent6" hlink="hlink" folHlink="folHlink"/>
  <p:sldLayoutIdLst>
    <p:sldLayoutId id="2147483653"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l" rtl="0" fontAlgn="base">
        <a:spcBef>
          <a:spcPct val="0"/>
        </a:spcBef>
        <a:spcAft>
          <a:spcPct val="0"/>
        </a:spcAft>
        <a:defRPr sz="3600" b="1">
          <a:solidFill>
            <a:srgbClr val="8C3546"/>
          </a:solidFill>
          <a:latin typeface="+mj-lt"/>
          <a:ea typeface="+mj-ea"/>
          <a:cs typeface="+mj-cs"/>
        </a:defRPr>
      </a:lvl1pPr>
      <a:lvl2pPr algn="l" rtl="0" fontAlgn="base">
        <a:spcBef>
          <a:spcPct val="0"/>
        </a:spcBef>
        <a:spcAft>
          <a:spcPct val="0"/>
        </a:spcAft>
        <a:defRPr sz="3600" b="1">
          <a:solidFill>
            <a:srgbClr val="8C3546"/>
          </a:solidFill>
          <a:latin typeface="Arial" charset="0"/>
        </a:defRPr>
      </a:lvl2pPr>
      <a:lvl3pPr algn="l" rtl="0" fontAlgn="base">
        <a:spcBef>
          <a:spcPct val="0"/>
        </a:spcBef>
        <a:spcAft>
          <a:spcPct val="0"/>
        </a:spcAft>
        <a:defRPr sz="3600" b="1">
          <a:solidFill>
            <a:srgbClr val="8C3546"/>
          </a:solidFill>
          <a:latin typeface="Arial" charset="0"/>
        </a:defRPr>
      </a:lvl3pPr>
      <a:lvl4pPr algn="l" rtl="0" fontAlgn="base">
        <a:spcBef>
          <a:spcPct val="0"/>
        </a:spcBef>
        <a:spcAft>
          <a:spcPct val="0"/>
        </a:spcAft>
        <a:defRPr sz="3600" b="1">
          <a:solidFill>
            <a:srgbClr val="8C3546"/>
          </a:solidFill>
          <a:latin typeface="Arial" charset="0"/>
        </a:defRPr>
      </a:lvl4pPr>
      <a:lvl5pPr algn="l" rtl="0" fontAlgn="base">
        <a:spcBef>
          <a:spcPct val="0"/>
        </a:spcBef>
        <a:spcAft>
          <a:spcPct val="0"/>
        </a:spcAft>
        <a:defRPr sz="3600" b="1">
          <a:solidFill>
            <a:srgbClr val="8C3546"/>
          </a:solidFill>
          <a:latin typeface="Arial" charset="0"/>
        </a:defRPr>
      </a:lvl5pPr>
      <a:lvl6pPr marL="457200" algn="l" rtl="0" fontAlgn="base">
        <a:spcBef>
          <a:spcPct val="0"/>
        </a:spcBef>
        <a:spcAft>
          <a:spcPct val="0"/>
        </a:spcAft>
        <a:defRPr sz="3600" b="1">
          <a:solidFill>
            <a:srgbClr val="8C3546"/>
          </a:solidFill>
          <a:latin typeface="Arial" charset="0"/>
        </a:defRPr>
      </a:lvl6pPr>
      <a:lvl7pPr marL="914400" algn="l" rtl="0" fontAlgn="base">
        <a:spcBef>
          <a:spcPct val="0"/>
        </a:spcBef>
        <a:spcAft>
          <a:spcPct val="0"/>
        </a:spcAft>
        <a:defRPr sz="3600" b="1">
          <a:solidFill>
            <a:srgbClr val="8C3546"/>
          </a:solidFill>
          <a:latin typeface="Arial" charset="0"/>
        </a:defRPr>
      </a:lvl7pPr>
      <a:lvl8pPr marL="1371600" algn="l" rtl="0" fontAlgn="base">
        <a:spcBef>
          <a:spcPct val="0"/>
        </a:spcBef>
        <a:spcAft>
          <a:spcPct val="0"/>
        </a:spcAft>
        <a:defRPr sz="3600" b="1">
          <a:solidFill>
            <a:srgbClr val="8C3546"/>
          </a:solidFill>
          <a:latin typeface="Arial" charset="0"/>
        </a:defRPr>
      </a:lvl8pPr>
      <a:lvl9pPr marL="1828800" algn="l" rtl="0" fontAlgn="base">
        <a:spcBef>
          <a:spcPct val="0"/>
        </a:spcBef>
        <a:spcAft>
          <a:spcPct val="0"/>
        </a:spcAft>
        <a:defRPr sz="3600" b="1">
          <a:solidFill>
            <a:srgbClr val="8C3546"/>
          </a:solidFill>
          <a:latin typeface="Arial" charset="0"/>
        </a:defRPr>
      </a:lvl9pPr>
    </p:titleStyle>
    <p:bodyStyle>
      <a:lvl1pPr algn="l" rtl="0" fontAlgn="base">
        <a:spcBef>
          <a:spcPct val="0"/>
        </a:spcBef>
        <a:spcAft>
          <a:spcPct val="40000"/>
        </a:spcAft>
        <a:defRPr sz="3200" b="1">
          <a:solidFill>
            <a:srgbClr val="468282"/>
          </a:solidFill>
          <a:latin typeface="+mn-lt"/>
          <a:ea typeface="+mn-ea"/>
          <a:cs typeface="+mn-cs"/>
        </a:defRPr>
      </a:lvl1pPr>
      <a:lvl2pPr marL="273050" indent="-271463" algn="l" rtl="0" fontAlgn="base">
        <a:spcBef>
          <a:spcPct val="20000"/>
        </a:spcBef>
        <a:spcAft>
          <a:spcPct val="0"/>
        </a:spcAft>
        <a:buClr>
          <a:srgbClr val="FF005C"/>
        </a:buClr>
        <a:buSzPct val="90000"/>
        <a:buFont typeface="Arial Black" pitchFamily="34" charset="0"/>
        <a:buChar char="l"/>
        <a:defRPr sz="3200">
          <a:solidFill>
            <a:schemeClr val="tx1"/>
          </a:solidFill>
          <a:latin typeface="+mn-lt"/>
        </a:defRPr>
      </a:lvl2pPr>
      <a:lvl3pPr marL="546100" indent="-271463" algn="l" rtl="0" fontAlgn="base">
        <a:spcBef>
          <a:spcPct val="20000"/>
        </a:spcBef>
        <a:spcAft>
          <a:spcPct val="0"/>
        </a:spcAft>
        <a:buClr>
          <a:srgbClr val="FF005C"/>
        </a:buClr>
        <a:buFont typeface="Wingdings" pitchFamily="2" charset="2"/>
        <a:buChar char=""/>
        <a:defRPr sz="2800">
          <a:solidFill>
            <a:schemeClr val="tx1"/>
          </a:solidFill>
          <a:latin typeface="+mn-lt"/>
        </a:defRPr>
      </a:lvl3pPr>
      <a:lvl4pPr marL="717550" indent="-169863" algn="l" rtl="0" fontAlgn="base">
        <a:spcBef>
          <a:spcPct val="20000"/>
        </a:spcBef>
        <a:spcAft>
          <a:spcPct val="0"/>
        </a:spcAft>
        <a:buClr>
          <a:srgbClr val="FF005C"/>
        </a:buClr>
        <a:buFont typeface="Wingdings" pitchFamily="2" charset="2"/>
        <a:buChar char=""/>
        <a:defRPr sz="2600">
          <a:solidFill>
            <a:schemeClr val="tx1"/>
          </a:solidFill>
          <a:latin typeface="+mn-lt"/>
        </a:defRPr>
      </a:lvl4pPr>
      <a:lvl5pPr marL="9017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5pPr>
      <a:lvl6pPr marL="13589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6pPr>
      <a:lvl7pPr marL="18161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7pPr>
      <a:lvl8pPr marL="22733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8pPr>
      <a:lvl9pPr marL="27305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bwMode="auto">
          <a:xfrm>
            <a:off x="466725" y="185738"/>
            <a:ext cx="8208963" cy="10429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NZ" smtClean="0"/>
              <a:t>Click to edit Master title style</a:t>
            </a:r>
          </a:p>
        </p:txBody>
      </p:sp>
      <p:sp>
        <p:nvSpPr>
          <p:cNvPr id="254979" name="Rectangle 3"/>
          <p:cNvSpPr>
            <a:spLocks noGrp="1" noChangeArrowheads="1"/>
          </p:cNvSpPr>
          <p:nvPr>
            <p:ph type="body" idx="1"/>
          </p:nvPr>
        </p:nvSpPr>
        <p:spPr bwMode="auto">
          <a:xfrm>
            <a:off x="468313" y="1808163"/>
            <a:ext cx="8207375" cy="40687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254980" name="Rectangle 4"/>
          <p:cNvSpPr>
            <a:spLocks noGrp="1" noChangeArrowheads="1"/>
          </p:cNvSpPr>
          <p:nvPr>
            <p:ph type="sldNum" sz="quarter" idx="4"/>
          </p:nvPr>
        </p:nvSpPr>
        <p:spPr bwMode="auto">
          <a:xfrm>
            <a:off x="0" y="6345238"/>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1"/>
                </a:solidFill>
              </a:defRPr>
            </a:lvl1pPr>
          </a:lstStyle>
          <a:p>
            <a:fld id="{E58D2012-1865-4AE0-8F35-C08FAE4F9D3B}" type="slidenum">
              <a:rPr lang="en-NZ"/>
              <a:pPr/>
              <a:t>‹#›</a:t>
            </a:fld>
            <a:endParaRPr lang="en-NZ" dirty="0"/>
          </a:p>
        </p:txBody>
      </p:sp>
    </p:spTree>
  </p:cSld>
  <p:clrMap bg1="lt1" tx1="dk1" bg2="lt2" tx2="dk2" accent1="accent1" accent2="accent2" accent3="accent3" accent4="accent4" accent5="accent5" accent6="accent6" hlink="hlink" folHlink="folHlink"/>
  <p:sldLayoutIdLst>
    <p:sldLayoutId id="2147483655"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rtl="0" fontAlgn="base">
        <a:spcBef>
          <a:spcPct val="0"/>
        </a:spcBef>
        <a:spcAft>
          <a:spcPct val="0"/>
        </a:spcAft>
        <a:defRPr sz="3600" b="1">
          <a:solidFill>
            <a:srgbClr val="8C3546"/>
          </a:solidFill>
          <a:latin typeface="+mj-lt"/>
          <a:ea typeface="+mj-ea"/>
          <a:cs typeface="+mj-cs"/>
        </a:defRPr>
      </a:lvl1pPr>
      <a:lvl2pPr algn="l" rtl="0" fontAlgn="base">
        <a:spcBef>
          <a:spcPct val="0"/>
        </a:spcBef>
        <a:spcAft>
          <a:spcPct val="0"/>
        </a:spcAft>
        <a:defRPr sz="3600" b="1">
          <a:solidFill>
            <a:srgbClr val="8C3546"/>
          </a:solidFill>
          <a:latin typeface="Arial" charset="0"/>
        </a:defRPr>
      </a:lvl2pPr>
      <a:lvl3pPr algn="l" rtl="0" fontAlgn="base">
        <a:spcBef>
          <a:spcPct val="0"/>
        </a:spcBef>
        <a:spcAft>
          <a:spcPct val="0"/>
        </a:spcAft>
        <a:defRPr sz="3600" b="1">
          <a:solidFill>
            <a:srgbClr val="8C3546"/>
          </a:solidFill>
          <a:latin typeface="Arial" charset="0"/>
        </a:defRPr>
      </a:lvl3pPr>
      <a:lvl4pPr algn="l" rtl="0" fontAlgn="base">
        <a:spcBef>
          <a:spcPct val="0"/>
        </a:spcBef>
        <a:spcAft>
          <a:spcPct val="0"/>
        </a:spcAft>
        <a:defRPr sz="3600" b="1">
          <a:solidFill>
            <a:srgbClr val="8C3546"/>
          </a:solidFill>
          <a:latin typeface="Arial" charset="0"/>
        </a:defRPr>
      </a:lvl4pPr>
      <a:lvl5pPr algn="l" rtl="0" fontAlgn="base">
        <a:spcBef>
          <a:spcPct val="0"/>
        </a:spcBef>
        <a:spcAft>
          <a:spcPct val="0"/>
        </a:spcAft>
        <a:defRPr sz="3600" b="1">
          <a:solidFill>
            <a:srgbClr val="8C3546"/>
          </a:solidFill>
          <a:latin typeface="Arial" charset="0"/>
        </a:defRPr>
      </a:lvl5pPr>
      <a:lvl6pPr marL="457200" algn="l" rtl="0" fontAlgn="base">
        <a:spcBef>
          <a:spcPct val="0"/>
        </a:spcBef>
        <a:spcAft>
          <a:spcPct val="0"/>
        </a:spcAft>
        <a:defRPr sz="3600" b="1">
          <a:solidFill>
            <a:srgbClr val="8C3546"/>
          </a:solidFill>
          <a:latin typeface="Arial" charset="0"/>
        </a:defRPr>
      </a:lvl6pPr>
      <a:lvl7pPr marL="914400" algn="l" rtl="0" fontAlgn="base">
        <a:spcBef>
          <a:spcPct val="0"/>
        </a:spcBef>
        <a:spcAft>
          <a:spcPct val="0"/>
        </a:spcAft>
        <a:defRPr sz="3600" b="1">
          <a:solidFill>
            <a:srgbClr val="8C3546"/>
          </a:solidFill>
          <a:latin typeface="Arial" charset="0"/>
        </a:defRPr>
      </a:lvl7pPr>
      <a:lvl8pPr marL="1371600" algn="l" rtl="0" fontAlgn="base">
        <a:spcBef>
          <a:spcPct val="0"/>
        </a:spcBef>
        <a:spcAft>
          <a:spcPct val="0"/>
        </a:spcAft>
        <a:defRPr sz="3600" b="1">
          <a:solidFill>
            <a:srgbClr val="8C3546"/>
          </a:solidFill>
          <a:latin typeface="Arial" charset="0"/>
        </a:defRPr>
      </a:lvl8pPr>
      <a:lvl9pPr marL="1828800" algn="l" rtl="0" fontAlgn="base">
        <a:spcBef>
          <a:spcPct val="0"/>
        </a:spcBef>
        <a:spcAft>
          <a:spcPct val="0"/>
        </a:spcAft>
        <a:defRPr sz="3600" b="1">
          <a:solidFill>
            <a:srgbClr val="8C3546"/>
          </a:solidFill>
          <a:latin typeface="Arial" charset="0"/>
        </a:defRPr>
      </a:lvl9pPr>
    </p:titleStyle>
    <p:bodyStyle>
      <a:lvl1pPr algn="l" rtl="0" fontAlgn="base">
        <a:spcBef>
          <a:spcPct val="0"/>
        </a:spcBef>
        <a:spcAft>
          <a:spcPct val="40000"/>
        </a:spcAft>
        <a:defRPr sz="3200" b="1">
          <a:solidFill>
            <a:srgbClr val="468282"/>
          </a:solidFill>
          <a:latin typeface="+mn-lt"/>
          <a:ea typeface="+mn-ea"/>
          <a:cs typeface="+mn-cs"/>
        </a:defRPr>
      </a:lvl1pPr>
      <a:lvl2pPr marL="273050" indent="-271463" algn="l" rtl="0" fontAlgn="base">
        <a:spcBef>
          <a:spcPct val="20000"/>
        </a:spcBef>
        <a:spcAft>
          <a:spcPct val="0"/>
        </a:spcAft>
        <a:buClr>
          <a:srgbClr val="FF005C"/>
        </a:buClr>
        <a:buSzPct val="90000"/>
        <a:buFont typeface="Arial Black" pitchFamily="34" charset="0"/>
        <a:buChar char="l"/>
        <a:defRPr sz="3200">
          <a:solidFill>
            <a:schemeClr val="tx1"/>
          </a:solidFill>
          <a:latin typeface="+mn-lt"/>
        </a:defRPr>
      </a:lvl2pPr>
      <a:lvl3pPr marL="546100" indent="-271463" algn="l" rtl="0" fontAlgn="base">
        <a:spcBef>
          <a:spcPct val="20000"/>
        </a:spcBef>
        <a:spcAft>
          <a:spcPct val="0"/>
        </a:spcAft>
        <a:buClr>
          <a:srgbClr val="FF005C"/>
        </a:buClr>
        <a:buFont typeface="Wingdings" pitchFamily="2" charset="2"/>
        <a:buChar char=""/>
        <a:defRPr sz="2800">
          <a:solidFill>
            <a:schemeClr val="tx1"/>
          </a:solidFill>
          <a:latin typeface="+mn-lt"/>
        </a:defRPr>
      </a:lvl3pPr>
      <a:lvl4pPr marL="717550" indent="-169863" algn="l" rtl="0" fontAlgn="base">
        <a:spcBef>
          <a:spcPct val="20000"/>
        </a:spcBef>
        <a:spcAft>
          <a:spcPct val="0"/>
        </a:spcAft>
        <a:buClr>
          <a:srgbClr val="FF005C"/>
        </a:buClr>
        <a:buFont typeface="Wingdings" pitchFamily="2" charset="2"/>
        <a:buChar char=""/>
        <a:defRPr sz="2600">
          <a:solidFill>
            <a:schemeClr val="tx1"/>
          </a:solidFill>
          <a:latin typeface="+mn-lt"/>
        </a:defRPr>
      </a:lvl4pPr>
      <a:lvl5pPr marL="9017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5pPr>
      <a:lvl6pPr marL="13589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6pPr>
      <a:lvl7pPr marL="18161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7pPr>
      <a:lvl8pPr marL="22733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8pPr>
      <a:lvl9pPr marL="27305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76485" name="Picture 5" descr="server_2:1. CLIENTS:Martin Jenkins:00180 Martin Jenkins Re_Brand:3. Production:MJA Powerpoint:03:PowerpointTitle.jpg"/>
          <p:cNvPicPr>
            <a:picLocks noChangeAspect="1" noChangeArrowheads="1"/>
          </p:cNvPicPr>
          <p:nvPr/>
        </p:nvPicPr>
        <p:blipFill>
          <a:blip r:embed="rId3" r:link="rId4" cstate="print"/>
          <a:srcRect/>
          <a:stretch>
            <a:fillRect/>
          </a:stretch>
        </p:blipFill>
        <p:spPr bwMode="auto">
          <a:xfrm>
            <a:off x="0" y="0"/>
            <a:ext cx="9182100" cy="6913563"/>
          </a:xfrm>
          <a:prstGeom prst="rect">
            <a:avLst/>
          </a:prstGeom>
          <a:noFill/>
        </p:spPr>
      </p:pic>
      <p:sp>
        <p:nvSpPr>
          <p:cNvPr id="276482" name="Rectangle 2"/>
          <p:cNvSpPr>
            <a:spLocks noGrp="1" noChangeArrowheads="1"/>
          </p:cNvSpPr>
          <p:nvPr>
            <p:ph type="title"/>
          </p:nvPr>
        </p:nvSpPr>
        <p:spPr bwMode="auto">
          <a:xfrm>
            <a:off x="4141788" y="3687763"/>
            <a:ext cx="4746625" cy="2152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title style</a:t>
            </a:r>
          </a:p>
        </p:txBody>
      </p:sp>
    </p:spTree>
  </p:cSld>
  <p:clrMap bg1="lt1" tx1="dk1" bg2="lt2" tx2="dk2" accent1="accent1" accent2="accent2" accent3="accent3" accent4="accent4" accent5="accent5" accent6="accent6" hlink="hlink" folHlink="folHlink"/>
  <p:sldLayoutIdLst>
    <p:sldLayoutId id="2147483702" r:id="rId1"/>
  </p:sldLayoutIdLst>
  <p:txStyles>
    <p:titleStyle>
      <a:lvl1pPr algn="r" rtl="0" fontAlgn="base">
        <a:spcBef>
          <a:spcPct val="0"/>
        </a:spcBef>
        <a:spcAft>
          <a:spcPct val="0"/>
        </a:spcAft>
        <a:defRPr sz="3200" b="1">
          <a:solidFill>
            <a:srgbClr val="8C3546"/>
          </a:solidFill>
          <a:latin typeface="+mj-lt"/>
          <a:ea typeface="+mj-ea"/>
          <a:cs typeface="+mj-cs"/>
        </a:defRPr>
      </a:lvl1pPr>
      <a:lvl2pPr algn="r" rtl="0" fontAlgn="base">
        <a:spcBef>
          <a:spcPct val="0"/>
        </a:spcBef>
        <a:spcAft>
          <a:spcPct val="0"/>
        </a:spcAft>
        <a:defRPr sz="3200" b="1">
          <a:solidFill>
            <a:srgbClr val="8C3546"/>
          </a:solidFill>
          <a:latin typeface="Arial" charset="0"/>
        </a:defRPr>
      </a:lvl2pPr>
      <a:lvl3pPr algn="r" rtl="0" fontAlgn="base">
        <a:spcBef>
          <a:spcPct val="0"/>
        </a:spcBef>
        <a:spcAft>
          <a:spcPct val="0"/>
        </a:spcAft>
        <a:defRPr sz="3200" b="1">
          <a:solidFill>
            <a:srgbClr val="8C3546"/>
          </a:solidFill>
          <a:latin typeface="Arial" charset="0"/>
        </a:defRPr>
      </a:lvl3pPr>
      <a:lvl4pPr algn="r" rtl="0" fontAlgn="base">
        <a:spcBef>
          <a:spcPct val="0"/>
        </a:spcBef>
        <a:spcAft>
          <a:spcPct val="0"/>
        </a:spcAft>
        <a:defRPr sz="3200" b="1">
          <a:solidFill>
            <a:srgbClr val="8C3546"/>
          </a:solidFill>
          <a:latin typeface="Arial" charset="0"/>
        </a:defRPr>
      </a:lvl4pPr>
      <a:lvl5pPr algn="r" rtl="0" fontAlgn="base">
        <a:spcBef>
          <a:spcPct val="0"/>
        </a:spcBef>
        <a:spcAft>
          <a:spcPct val="0"/>
        </a:spcAft>
        <a:defRPr sz="3200" b="1">
          <a:solidFill>
            <a:srgbClr val="8C3546"/>
          </a:solidFill>
          <a:latin typeface="Arial" charset="0"/>
        </a:defRPr>
      </a:lvl5pPr>
      <a:lvl6pPr marL="457200" algn="r" rtl="0" fontAlgn="base">
        <a:spcBef>
          <a:spcPct val="0"/>
        </a:spcBef>
        <a:spcAft>
          <a:spcPct val="0"/>
        </a:spcAft>
        <a:defRPr sz="3200" b="1">
          <a:solidFill>
            <a:srgbClr val="8C3546"/>
          </a:solidFill>
          <a:latin typeface="Arial" charset="0"/>
        </a:defRPr>
      </a:lvl6pPr>
      <a:lvl7pPr marL="914400" algn="r" rtl="0" fontAlgn="base">
        <a:spcBef>
          <a:spcPct val="0"/>
        </a:spcBef>
        <a:spcAft>
          <a:spcPct val="0"/>
        </a:spcAft>
        <a:defRPr sz="3200" b="1">
          <a:solidFill>
            <a:srgbClr val="8C3546"/>
          </a:solidFill>
          <a:latin typeface="Arial" charset="0"/>
        </a:defRPr>
      </a:lvl7pPr>
      <a:lvl8pPr marL="1371600" algn="r" rtl="0" fontAlgn="base">
        <a:spcBef>
          <a:spcPct val="0"/>
        </a:spcBef>
        <a:spcAft>
          <a:spcPct val="0"/>
        </a:spcAft>
        <a:defRPr sz="3200" b="1">
          <a:solidFill>
            <a:srgbClr val="8C3546"/>
          </a:solidFill>
          <a:latin typeface="Arial" charset="0"/>
        </a:defRPr>
      </a:lvl8pPr>
      <a:lvl9pPr marL="1828800" algn="r" rtl="0" fontAlgn="base">
        <a:spcBef>
          <a:spcPct val="0"/>
        </a:spcBef>
        <a:spcAft>
          <a:spcPct val="0"/>
        </a:spcAft>
        <a:defRPr sz="3200" b="1">
          <a:solidFill>
            <a:srgbClr val="8C3546"/>
          </a:solidFill>
          <a:latin typeface="Arial" charset="0"/>
        </a:defRPr>
      </a:lvl9pPr>
    </p:titleStyle>
    <p:bodyStyle>
      <a:lvl1pPr algn="l" rtl="0" fontAlgn="base">
        <a:spcBef>
          <a:spcPct val="0"/>
        </a:spcBef>
        <a:spcAft>
          <a:spcPct val="40000"/>
        </a:spcAft>
        <a:defRPr sz="3200" b="1">
          <a:solidFill>
            <a:srgbClr val="468282"/>
          </a:solidFill>
          <a:latin typeface="+mn-lt"/>
          <a:ea typeface="+mn-ea"/>
          <a:cs typeface="+mn-cs"/>
        </a:defRPr>
      </a:lvl1pPr>
      <a:lvl2pPr marL="273050" indent="-271463" algn="l" rtl="0" fontAlgn="base">
        <a:spcBef>
          <a:spcPct val="20000"/>
        </a:spcBef>
        <a:spcAft>
          <a:spcPct val="0"/>
        </a:spcAft>
        <a:buClr>
          <a:srgbClr val="FF005C"/>
        </a:buClr>
        <a:buSzPct val="90000"/>
        <a:buFont typeface="Arial Black" pitchFamily="34" charset="0"/>
        <a:buChar char="l"/>
        <a:defRPr sz="3200">
          <a:solidFill>
            <a:schemeClr val="tx1"/>
          </a:solidFill>
          <a:latin typeface="+mn-lt"/>
        </a:defRPr>
      </a:lvl2pPr>
      <a:lvl3pPr marL="546100" indent="-271463" algn="l" rtl="0" fontAlgn="base">
        <a:spcBef>
          <a:spcPct val="20000"/>
        </a:spcBef>
        <a:spcAft>
          <a:spcPct val="0"/>
        </a:spcAft>
        <a:buClr>
          <a:srgbClr val="FF005C"/>
        </a:buClr>
        <a:buFont typeface="Wingdings" pitchFamily="2" charset="2"/>
        <a:buChar char=""/>
        <a:defRPr sz="2800">
          <a:solidFill>
            <a:schemeClr val="tx1"/>
          </a:solidFill>
          <a:latin typeface="+mn-lt"/>
        </a:defRPr>
      </a:lvl3pPr>
      <a:lvl4pPr marL="717550" indent="-169863" algn="l" rtl="0" fontAlgn="base">
        <a:spcBef>
          <a:spcPct val="20000"/>
        </a:spcBef>
        <a:spcAft>
          <a:spcPct val="0"/>
        </a:spcAft>
        <a:buClr>
          <a:srgbClr val="FF005C"/>
        </a:buClr>
        <a:buFont typeface="Wingdings" pitchFamily="2" charset="2"/>
        <a:buChar char=""/>
        <a:defRPr sz="2600">
          <a:solidFill>
            <a:schemeClr val="tx1"/>
          </a:solidFill>
          <a:latin typeface="+mn-lt"/>
        </a:defRPr>
      </a:lvl4pPr>
      <a:lvl5pPr marL="9017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5pPr>
      <a:lvl6pPr marL="13589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6pPr>
      <a:lvl7pPr marL="18161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7pPr>
      <a:lvl8pPr marL="22733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8pPr>
      <a:lvl9pPr marL="2730500" indent="-182563" algn="l" rtl="0" fontAlgn="base">
        <a:spcBef>
          <a:spcPct val="20000"/>
        </a:spcBef>
        <a:spcAft>
          <a:spcPct val="0"/>
        </a:spcAft>
        <a:buClr>
          <a:srgbClr val="FF005C"/>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Strategy Evaluation</a:t>
            </a:r>
            <a:br>
              <a:rPr lang="en-NZ" dirty="0" smtClean="0"/>
            </a:br>
            <a:endParaRPr lang="en-NZ" dirty="0"/>
          </a:p>
        </p:txBody>
      </p:sp>
      <p:sp>
        <p:nvSpPr>
          <p:cNvPr id="3" name="Subtitle 2"/>
          <p:cNvSpPr>
            <a:spLocks noGrp="1"/>
          </p:cNvSpPr>
          <p:nvPr>
            <p:ph type="subTitle" idx="1"/>
          </p:nvPr>
        </p:nvSpPr>
        <p:spPr/>
        <p:txBody>
          <a:bodyPr/>
          <a:lstStyle/>
          <a:p>
            <a:r>
              <a:rPr lang="en-NZ" dirty="0" smtClean="0"/>
              <a:t>A vital tool for the savvy strategy maker</a:t>
            </a:r>
            <a:endParaRPr lang="en-NZ" dirty="0"/>
          </a:p>
        </p:txBody>
      </p:sp>
      <p:sp>
        <p:nvSpPr>
          <p:cNvPr id="4" name="Footer Placeholder 3"/>
          <p:cNvSpPr>
            <a:spLocks noGrp="1"/>
          </p:cNvSpPr>
          <p:nvPr>
            <p:ph type="ftr" sz="quarter" idx="3"/>
          </p:nvPr>
        </p:nvSpPr>
        <p:spPr>
          <a:xfrm>
            <a:off x="5004048" y="5181600"/>
            <a:ext cx="3960440" cy="476250"/>
          </a:xfrm>
        </p:spPr>
        <p:txBody>
          <a:bodyPr/>
          <a:lstStyle/>
          <a:p>
            <a:r>
              <a:rPr lang="en-NZ" dirty="0" smtClean="0"/>
              <a:t>Australasian Evaluation Society Conference</a:t>
            </a:r>
          </a:p>
          <a:p>
            <a:r>
              <a:rPr lang="en-NZ" dirty="0" smtClean="0"/>
              <a:t>September 2011</a:t>
            </a:r>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 our experience</a:t>
            </a:r>
            <a:endParaRPr lang="en-NZ" dirty="0"/>
          </a:p>
        </p:txBody>
      </p:sp>
      <p:sp>
        <p:nvSpPr>
          <p:cNvPr id="3" name="Content Placeholder 2"/>
          <p:cNvSpPr>
            <a:spLocks noGrp="1"/>
          </p:cNvSpPr>
          <p:nvPr>
            <p:ph idx="1"/>
          </p:nvPr>
        </p:nvSpPr>
        <p:spPr>
          <a:xfrm>
            <a:off x="468313" y="1808162"/>
            <a:ext cx="8207375" cy="4789189"/>
          </a:xfrm>
        </p:spPr>
        <p:txBody>
          <a:bodyPr/>
          <a:lstStyle/>
          <a:p>
            <a:pPr lvl="1"/>
            <a:r>
              <a:rPr lang="en-NZ" dirty="0" smtClean="0"/>
              <a:t>Strategy as aspiration – desired state</a:t>
            </a:r>
          </a:p>
          <a:p>
            <a:pPr lvl="1"/>
            <a:r>
              <a:rPr lang="en-NZ" dirty="0" smtClean="0"/>
              <a:t>Strategy as a solution – lever for change</a:t>
            </a:r>
          </a:p>
          <a:p>
            <a:pPr lvl="1"/>
            <a:r>
              <a:rPr lang="en-NZ" dirty="0" smtClean="0"/>
              <a:t>Strategy as a house for existing initiatives – business as usual</a:t>
            </a:r>
          </a:p>
          <a:p>
            <a:pPr lvl="1"/>
            <a:r>
              <a:rPr lang="en-NZ" dirty="0" smtClean="0"/>
              <a:t>Strategy as a system – integration/joined up</a:t>
            </a:r>
          </a:p>
          <a:p>
            <a:pPr lvl="1"/>
            <a:r>
              <a:rPr lang="en-NZ" dirty="0" smtClean="0"/>
              <a:t>Strategy as a means for engaging multiple voices – shared view</a:t>
            </a:r>
            <a:endParaRPr lang="en-NZ" dirty="0"/>
          </a:p>
        </p:txBody>
      </p:sp>
      <p:sp>
        <p:nvSpPr>
          <p:cNvPr id="4" name="Slide Number Placeholder 3"/>
          <p:cNvSpPr>
            <a:spLocks noGrp="1"/>
          </p:cNvSpPr>
          <p:nvPr>
            <p:ph type="sldNum" sz="quarter" idx="10"/>
          </p:nvPr>
        </p:nvSpPr>
        <p:spPr/>
        <p:txBody>
          <a:bodyPr/>
          <a:lstStyle/>
          <a:p>
            <a:fld id="{FED03B9C-B7C6-44A0-B7B3-0F90CCDA56D0}" type="slidenum">
              <a:rPr lang="en-NZ" smtClean="0"/>
              <a:pPr/>
              <a:t>10</a:t>
            </a:fld>
            <a:endParaRPr lang="en-N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Evaluating a strategy - example</a:t>
            </a:r>
            <a:endParaRPr lang="en-NZ" dirty="0"/>
          </a:p>
        </p:txBody>
      </p:sp>
      <p:sp>
        <p:nvSpPr>
          <p:cNvPr id="3" name="Content Placeholder 2"/>
          <p:cNvSpPr>
            <a:spLocks noGrp="1"/>
          </p:cNvSpPr>
          <p:nvPr>
            <p:ph idx="1"/>
          </p:nvPr>
        </p:nvSpPr>
        <p:spPr>
          <a:xfrm>
            <a:off x="468313" y="1485131"/>
            <a:ext cx="8496175" cy="4464149"/>
          </a:xfrm>
        </p:spPr>
        <p:txBody>
          <a:bodyPr/>
          <a:lstStyle/>
          <a:p>
            <a:pPr>
              <a:spcAft>
                <a:spcPts val="0"/>
              </a:spcAft>
            </a:pPr>
            <a:r>
              <a:rPr lang="en-NZ" sz="2800" b="0" dirty="0" smtClean="0"/>
              <a:t>Wellington Regional Settlement Strategy (WRSS)</a:t>
            </a:r>
          </a:p>
          <a:p>
            <a:pPr lvl="1">
              <a:spcBef>
                <a:spcPts val="800"/>
              </a:spcBef>
              <a:spcAft>
                <a:spcPts val="800"/>
              </a:spcAft>
              <a:buFont typeface="Arial" pitchFamily="34" charset="0"/>
              <a:buChar char="•"/>
            </a:pPr>
            <a:r>
              <a:rPr lang="en-NZ" sz="2600" dirty="0" smtClean="0"/>
              <a:t>Strategy to coordinate stakeholder efforts to remove barriers and provide opportunities for newcomers</a:t>
            </a:r>
          </a:p>
          <a:p>
            <a:pPr lvl="1">
              <a:spcBef>
                <a:spcPts val="800"/>
              </a:spcBef>
              <a:spcAft>
                <a:spcPts val="800"/>
              </a:spcAft>
              <a:buFont typeface="Arial" pitchFamily="34" charset="0"/>
              <a:buChar char="•"/>
            </a:pPr>
            <a:r>
              <a:rPr lang="en-NZ" sz="2600" dirty="0" smtClean="0"/>
              <a:t>Central + local govt, NGOs, business, healthcare, newcomers</a:t>
            </a:r>
          </a:p>
          <a:p>
            <a:pPr lvl="1">
              <a:spcBef>
                <a:spcPts val="800"/>
              </a:spcBef>
              <a:spcAft>
                <a:spcPts val="800"/>
              </a:spcAft>
              <a:buFont typeface="Arial" pitchFamily="34" charset="0"/>
              <a:buChar char="•"/>
            </a:pPr>
            <a:r>
              <a:rPr lang="en-NZ" sz="2600" dirty="0" smtClean="0"/>
              <a:t>33 activities aligned under 7 goals to be delivered within baseline funding</a:t>
            </a:r>
          </a:p>
          <a:p>
            <a:pPr lvl="1">
              <a:buFont typeface="Arial" pitchFamily="34" charset="0"/>
              <a:buChar char="•"/>
            </a:pPr>
            <a:r>
              <a:rPr lang="en-NZ" sz="2600" dirty="0" smtClean="0"/>
              <a:t>Evaluation was internally owned and lead, objectives developed from the bottom-up.</a:t>
            </a:r>
          </a:p>
        </p:txBody>
      </p:sp>
      <p:sp>
        <p:nvSpPr>
          <p:cNvPr id="4" name="Slide Number Placeholder 3"/>
          <p:cNvSpPr>
            <a:spLocks noGrp="1"/>
          </p:cNvSpPr>
          <p:nvPr>
            <p:ph type="sldNum" sz="quarter" idx="10"/>
          </p:nvPr>
        </p:nvSpPr>
        <p:spPr/>
        <p:txBody>
          <a:bodyPr/>
          <a:lstStyle/>
          <a:p>
            <a:fld id="{FED03B9C-B7C6-44A0-B7B3-0F90CCDA56D0}" type="slidenum">
              <a:rPr lang="en-NZ" smtClean="0"/>
              <a:pPr/>
              <a:t>11</a:t>
            </a:fld>
            <a:endParaRPr lang="en-N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185738"/>
            <a:ext cx="8677275" cy="1042987"/>
          </a:xfrm>
        </p:spPr>
        <p:txBody>
          <a:bodyPr/>
          <a:lstStyle/>
          <a:p>
            <a:r>
              <a:rPr lang="en-NZ" dirty="0" smtClean="0"/>
              <a:t>Evaluating a strategy (WRSS) cont’d</a:t>
            </a:r>
            <a:endParaRPr lang="en-NZ" dirty="0"/>
          </a:p>
        </p:txBody>
      </p:sp>
      <p:sp>
        <p:nvSpPr>
          <p:cNvPr id="3" name="Content Placeholder 2"/>
          <p:cNvSpPr>
            <a:spLocks noGrp="1"/>
          </p:cNvSpPr>
          <p:nvPr>
            <p:ph idx="1"/>
          </p:nvPr>
        </p:nvSpPr>
        <p:spPr>
          <a:xfrm>
            <a:off x="468313" y="1485131"/>
            <a:ext cx="8280151" cy="4464149"/>
          </a:xfrm>
        </p:spPr>
        <p:txBody>
          <a:bodyPr/>
          <a:lstStyle/>
          <a:p>
            <a:pPr lvl="1">
              <a:spcBef>
                <a:spcPts val="800"/>
              </a:spcBef>
              <a:spcAft>
                <a:spcPts val="800"/>
              </a:spcAft>
              <a:buFont typeface="Arial" pitchFamily="34" charset="0"/>
              <a:buChar char="•"/>
            </a:pPr>
            <a:r>
              <a:rPr lang="en-NZ" sz="2600" dirty="0" smtClean="0"/>
              <a:t>Monitoring mechanisms in place to track implementation (traffic light reports).</a:t>
            </a:r>
          </a:p>
          <a:p>
            <a:pPr lvl="1">
              <a:spcBef>
                <a:spcPts val="800"/>
              </a:spcBef>
              <a:buFont typeface="Arial" pitchFamily="34" charset="0"/>
              <a:buChar char="•"/>
            </a:pPr>
            <a:r>
              <a:rPr lang="en-NZ" sz="2600" dirty="0" smtClean="0"/>
              <a:t>Existing evaluation focus: </a:t>
            </a:r>
          </a:p>
          <a:p>
            <a:pPr lvl="2">
              <a:buFont typeface="Arial" pitchFamily="34" charset="0"/>
              <a:buChar char="-"/>
            </a:pPr>
            <a:r>
              <a:rPr lang="en-NZ" sz="2400" dirty="0" smtClean="0"/>
              <a:t>Document strategy development </a:t>
            </a:r>
          </a:p>
          <a:p>
            <a:pPr lvl="2">
              <a:buFont typeface="Arial" pitchFamily="34" charset="0"/>
              <a:buChar char="-"/>
            </a:pPr>
            <a:r>
              <a:rPr lang="en-NZ" sz="2400" dirty="0" smtClean="0"/>
              <a:t>Capture key achievements and challenges</a:t>
            </a:r>
          </a:p>
          <a:p>
            <a:pPr lvl="2">
              <a:buFont typeface="Arial" pitchFamily="34" charset="0"/>
              <a:buChar char="-"/>
            </a:pPr>
            <a:r>
              <a:rPr lang="en-NZ" sz="2400" dirty="0" smtClean="0"/>
              <a:t>Identify way forward.</a:t>
            </a:r>
          </a:p>
          <a:p>
            <a:pPr lvl="1">
              <a:spcBef>
                <a:spcPts val="800"/>
              </a:spcBef>
              <a:buFont typeface="Arial" pitchFamily="34" charset="0"/>
              <a:buChar char="•"/>
            </a:pPr>
            <a:r>
              <a:rPr lang="en-NZ" sz="2600" dirty="0" smtClean="0"/>
              <a:t>Added focus:</a:t>
            </a:r>
          </a:p>
          <a:p>
            <a:pPr lvl="2">
              <a:spcBef>
                <a:spcPts val="800"/>
              </a:spcBef>
              <a:buFont typeface="Arial" pitchFamily="34" charset="0"/>
              <a:buChar char="•"/>
            </a:pPr>
            <a:r>
              <a:rPr lang="en-NZ" sz="2200" dirty="0" smtClean="0"/>
              <a:t>Governance and decision making</a:t>
            </a:r>
          </a:p>
          <a:p>
            <a:pPr lvl="2">
              <a:spcBef>
                <a:spcPts val="800"/>
              </a:spcBef>
              <a:buFont typeface="Arial" pitchFamily="34" charset="0"/>
              <a:buChar char="•"/>
            </a:pPr>
            <a:r>
              <a:rPr lang="en-NZ" sz="2200" dirty="0" smtClean="0"/>
              <a:t>Mix of activities</a:t>
            </a:r>
          </a:p>
          <a:p>
            <a:pPr lvl="2">
              <a:spcBef>
                <a:spcPts val="800"/>
              </a:spcBef>
              <a:buFont typeface="Arial" pitchFamily="34" charset="0"/>
              <a:buChar char="•"/>
            </a:pPr>
            <a:r>
              <a:rPr lang="en-NZ" sz="2200" dirty="0" smtClean="0"/>
              <a:t>Communication and relationships.</a:t>
            </a:r>
          </a:p>
          <a:p>
            <a:pPr lvl="1">
              <a:spcBef>
                <a:spcPts val="800"/>
              </a:spcBef>
              <a:buFont typeface="Arial" pitchFamily="34" charset="0"/>
              <a:buChar char="•"/>
            </a:pPr>
            <a:endParaRPr lang="en-NZ" sz="2600" dirty="0" smtClean="0"/>
          </a:p>
          <a:p>
            <a:pPr lvl="1">
              <a:spcBef>
                <a:spcPts val="800"/>
              </a:spcBef>
              <a:buFont typeface="Arial" pitchFamily="34" charset="0"/>
              <a:buChar char="•"/>
            </a:pPr>
            <a:endParaRPr lang="en-NZ" sz="2600" dirty="0" smtClean="0"/>
          </a:p>
        </p:txBody>
      </p:sp>
      <p:sp>
        <p:nvSpPr>
          <p:cNvPr id="4" name="Slide Number Placeholder 3"/>
          <p:cNvSpPr>
            <a:spLocks noGrp="1"/>
          </p:cNvSpPr>
          <p:nvPr>
            <p:ph type="sldNum" sz="quarter" idx="10"/>
          </p:nvPr>
        </p:nvSpPr>
        <p:spPr/>
        <p:txBody>
          <a:bodyPr/>
          <a:lstStyle/>
          <a:p>
            <a:fld id="{FED03B9C-B7C6-44A0-B7B3-0F90CCDA56D0}" type="slidenum">
              <a:rPr lang="en-NZ" smtClean="0"/>
              <a:pPr/>
              <a:t>12</a:t>
            </a:fld>
            <a:endParaRPr lang="en-N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0289" y="692696"/>
            <a:ext cx="8402191" cy="5112568"/>
          </a:xfrm>
        </p:spPr>
        <p:txBody>
          <a:bodyPr/>
          <a:lstStyle/>
          <a:p>
            <a:pPr>
              <a:spcAft>
                <a:spcPts val="0"/>
              </a:spcAft>
            </a:pPr>
            <a:r>
              <a:rPr lang="en-NZ" sz="3600" dirty="0" smtClean="0">
                <a:solidFill>
                  <a:srgbClr val="8C3546"/>
                </a:solidFill>
                <a:latin typeface="+mj-lt"/>
                <a:ea typeface="+mj-ea"/>
                <a:cs typeface="+mj-cs"/>
              </a:rPr>
              <a:t>Evaluation influencing the strategy</a:t>
            </a:r>
          </a:p>
          <a:p>
            <a:pPr>
              <a:spcAft>
                <a:spcPts val="0"/>
              </a:spcAft>
            </a:pPr>
            <a:endParaRPr lang="en-NZ" sz="2000" dirty="0" smtClean="0">
              <a:solidFill>
                <a:srgbClr val="8C3546"/>
              </a:solidFill>
              <a:latin typeface="+mj-lt"/>
              <a:ea typeface="+mj-ea"/>
              <a:cs typeface="+mj-cs"/>
            </a:endParaRPr>
          </a:p>
          <a:p>
            <a:pPr marL="266700" lvl="2" indent="-266700">
              <a:spcAft>
                <a:spcPts val="800"/>
              </a:spcAft>
              <a:buFont typeface="Arial" pitchFamily="34" charset="0"/>
              <a:buChar char="•"/>
            </a:pPr>
            <a:r>
              <a:rPr lang="en-NZ" sz="2600" dirty="0" smtClean="0"/>
              <a:t>Lifting the gaze from monitoring </a:t>
            </a:r>
          </a:p>
          <a:p>
            <a:pPr marL="266700" lvl="2" indent="-266700">
              <a:spcAft>
                <a:spcPts val="800"/>
              </a:spcAft>
              <a:buFont typeface="Arial" pitchFamily="34" charset="0"/>
              <a:buChar char="•"/>
            </a:pPr>
            <a:r>
              <a:rPr lang="en-NZ" sz="2600" dirty="0" smtClean="0"/>
              <a:t>Looking beyond the individual activities to the mix, the fit and the complement of the activities</a:t>
            </a:r>
          </a:p>
          <a:p>
            <a:pPr marL="266700" lvl="2" indent="-266700">
              <a:spcAft>
                <a:spcPts val="800"/>
              </a:spcAft>
              <a:buFont typeface="Arial" pitchFamily="34" charset="0"/>
              <a:buChar char="•"/>
            </a:pPr>
            <a:r>
              <a:rPr lang="en-NZ" sz="2600" dirty="0" smtClean="0"/>
              <a:t>Strategy as perspective equally important focus – how did the strategy change the way (settlement) policy and actions were being conceptualised and delivered</a:t>
            </a:r>
          </a:p>
          <a:p>
            <a:pPr marL="266700" lvl="2" indent="-266700">
              <a:spcAft>
                <a:spcPts val="800"/>
              </a:spcAft>
              <a:buFont typeface="Arial" pitchFamily="34" charset="0"/>
              <a:buChar char="•"/>
            </a:pPr>
            <a:r>
              <a:rPr lang="en-NZ" sz="2600" dirty="0" smtClean="0"/>
              <a:t>Changing role of the governance structures – permission and impetus to perform an active role</a:t>
            </a:r>
          </a:p>
          <a:p>
            <a:pPr marL="266700" lvl="2" indent="-266700">
              <a:buFont typeface="Arial" pitchFamily="34" charset="0"/>
              <a:buChar char="•"/>
            </a:pPr>
            <a:r>
              <a:rPr lang="en-NZ" sz="2600" dirty="0" smtClean="0"/>
              <a:t>Focus up and focus across.</a:t>
            </a:r>
          </a:p>
          <a:p>
            <a:pPr lvl="2">
              <a:buFont typeface="Arial" pitchFamily="34" charset="0"/>
              <a:buChar char="•"/>
            </a:pPr>
            <a:endParaRPr lang="en-NZ" sz="2400" dirty="0"/>
          </a:p>
        </p:txBody>
      </p:sp>
      <p:sp>
        <p:nvSpPr>
          <p:cNvPr id="4" name="Slide Number Placeholder 3"/>
          <p:cNvSpPr>
            <a:spLocks noGrp="1"/>
          </p:cNvSpPr>
          <p:nvPr>
            <p:ph type="sldNum" sz="quarter" idx="10"/>
          </p:nvPr>
        </p:nvSpPr>
        <p:spPr/>
        <p:txBody>
          <a:bodyPr/>
          <a:lstStyle/>
          <a:p>
            <a:fld id="{FED03B9C-B7C6-44A0-B7B3-0F90CCDA56D0}" type="slidenum">
              <a:rPr lang="en-NZ" smtClean="0"/>
              <a:pPr/>
              <a:t>13</a:t>
            </a:fld>
            <a:endParaRPr lang="en-N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80" name="Rectangle 48"/>
          <p:cNvSpPr>
            <a:spLocks noChangeArrowheads="1"/>
          </p:cNvSpPr>
          <p:nvPr/>
        </p:nvSpPr>
        <p:spPr bwMode="auto">
          <a:xfrm>
            <a:off x="177800" y="4749800"/>
            <a:ext cx="8966200" cy="2108200"/>
          </a:xfrm>
          <a:prstGeom prst="rect">
            <a:avLst/>
          </a:prstGeom>
          <a:solidFill>
            <a:schemeClr val="bg1"/>
          </a:solidFill>
          <a:ln w="9525">
            <a:noFill/>
            <a:miter lim="800000"/>
            <a:headEnd/>
            <a:tailEnd/>
          </a:ln>
          <a:effectLst/>
        </p:spPr>
        <p:txBody>
          <a:bodyPr wrap="none" anchor="ctr"/>
          <a:lstStyle/>
          <a:p>
            <a:endParaRPr lang="en-NZ"/>
          </a:p>
        </p:txBody>
      </p:sp>
      <p:sp>
        <p:nvSpPr>
          <p:cNvPr id="274434" name="Rectangle 2"/>
          <p:cNvSpPr>
            <a:spLocks noChangeArrowheads="1"/>
          </p:cNvSpPr>
          <p:nvPr/>
        </p:nvSpPr>
        <p:spPr bwMode="auto">
          <a:xfrm>
            <a:off x="292100" y="203200"/>
            <a:ext cx="1295400" cy="1676400"/>
          </a:xfrm>
          <a:prstGeom prst="rect">
            <a:avLst/>
          </a:prstGeom>
          <a:solidFill>
            <a:schemeClr val="bg1"/>
          </a:solidFill>
          <a:ln w="9525">
            <a:noFill/>
            <a:miter lim="800000"/>
            <a:headEnd/>
            <a:tailEnd/>
          </a:ln>
          <a:effectLst/>
        </p:spPr>
        <p:txBody>
          <a:bodyPr wrap="none" anchor="ctr"/>
          <a:lstStyle/>
          <a:p>
            <a:endParaRPr lang="en-NZ"/>
          </a:p>
        </p:txBody>
      </p:sp>
      <p:sp>
        <p:nvSpPr>
          <p:cNvPr id="274435" name="Rectangle 3"/>
          <p:cNvSpPr>
            <a:spLocks noGrp="1" noChangeArrowheads="1"/>
          </p:cNvSpPr>
          <p:nvPr>
            <p:ph type="title"/>
          </p:nvPr>
        </p:nvSpPr>
        <p:spPr>
          <a:xfrm>
            <a:off x="560388" y="304800"/>
            <a:ext cx="8418512" cy="869950"/>
          </a:xfrm>
        </p:spPr>
        <p:txBody>
          <a:bodyPr/>
          <a:lstStyle/>
          <a:p>
            <a:r>
              <a:rPr lang="en-NZ" sz="3400"/>
              <a:t>The importance of learning</a:t>
            </a:r>
          </a:p>
        </p:txBody>
      </p:sp>
      <p:grpSp>
        <p:nvGrpSpPr>
          <p:cNvPr id="2" name="Group 5"/>
          <p:cNvGrpSpPr>
            <a:grpSpLocks/>
          </p:cNvGrpSpPr>
          <p:nvPr/>
        </p:nvGrpSpPr>
        <p:grpSpPr bwMode="auto">
          <a:xfrm>
            <a:off x="1371600" y="3654425"/>
            <a:ext cx="2190750" cy="1966913"/>
            <a:chOff x="768" y="2160"/>
            <a:chExt cx="1380" cy="1239"/>
          </a:xfrm>
        </p:grpSpPr>
        <p:sp>
          <p:nvSpPr>
            <p:cNvPr id="274438" name="Freeform 6"/>
            <p:cNvSpPr>
              <a:spLocks/>
            </p:cNvSpPr>
            <p:nvPr/>
          </p:nvSpPr>
          <p:spPr bwMode="auto">
            <a:xfrm>
              <a:off x="1440" y="2160"/>
              <a:ext cx="672" cy="864"/>
            </a:xfrm>
            <a:custGeom>
              <a:avLst/>
              <a:gdLst/>
              <a:ahLst/>
              <a:cxnLst>
                <a:cxn ang="0">
                  <a:pos x="672" y="0"/>
                </a:cxn>
                <a:cxn ang="0">
                  <a:pos x="630" y="356"/>
                </a:cxn>
                <a:cxn ang="0">
                  <a:pos x="487" y="604"/>
                </a:cxn>
                <a:cxn ang="0">
                  <a:pos x="233" y="785"/>
                </a:cxn>
                <a:cxn ang="0">
                  <a:pos x="0" y="864"/>
                </a:cxn>
              </a:cxnLst>
              <a:rect l="0" t="0" r="r" b="b"/>
              <a:pathLst>
                <a:path w="672" h="864">
                  <a:moveTo>
                    <a:pt x="672" y="0"/>
                  </a:moveTo>
                  <a:cubicBezTo>
                    <a:pt x="665" y="59"/>
                    <a:pt x="661" y="255"/>
                    <a:pt x="630" y="356"/>
                  </a:cubicBezTo>
                  <a:cubicBezTo>
                    <a:pt x="599" y="457"/>
                    <a:pt x="553" y="533"/>
                    <a:pt x="487" y="604"/>
                  </a:cubicBezTo>
                  <a:cubicBezTo>
                    <a:pt x="421" y="675"/>
                    <a:pt x="314" y="742"/>
                    <a:pt x="233" y="785"/>
                  </a:cubicBezTo>
                  <a:cubicBezTo>
                    <a:pt x="152" y="828"/>
                    <a:pt x="49" y="848"/>
                    <a:pt x="0" y="864"/>
                  </a:cubicBezTo>
                </a:path>
              </a:pathLst>
            </a:custGeom>
            <a:noFill/>
            <a:ln w="19050" cmpd="sng">
              <a:solidFill>
                <a:schemeClr val="tx1"/>
              </a:solidFill>
              <a:round/>
              <a:headEnd type="none" w="med" len="med"/>
              <a:tailEnd type="triangle" w="med" len="med"/>
            </a:ln>
            <a:effectLst/>
          </p:spPr>
          <p:txBody>
            <a:bodyPr wrap="none" anchor="ctr"/>
            <a:lstStyle/>
            <a:p>
              <a:endParaRPr lang="en-NZ"/>
            </a:p>
          </p:txBody>
        </p:sp>
        <p:sp>
          <p:nvSpPr>
            <p:cNvPr id="274439" name="Text Box 7"/>
            <p:cNvSpPr txBox="1">
              <a:spLocks noChangeArrowheads="1"/>
            </p:cNvSpPr>
            <p:nvPr/>
          </p:nvSpPr>
          <p:spPr bwMode="auto">
            <a:xfrm>
              <a:off x="768" y="3168"/>
              <a:ext cx="1380" cy="231"/>
            </a:xfrm>
            <a:prstGeom prst="rect">
              <a:avLst/>
            </a:prstGeom>
            <a:noFill/>
            <a:ln w="9525">
              <a:noFill/>
              <a:miter lim="800000"/>
              <a:headEnd/>
              <a:tailEnd/>
            </a:ln>
            <a:effectLst/>
          </p:spPr>
          <p:txBody>
            <a:bodyPr wrap="none">
              <a:spAutoFit/>
            </a:bodyPr>
            <a:lstStyle/>
            <a:p>
              <a:r>
                <a:rPr lang="en-US" sz="1800">
                  <a:latin typeface="Arial" charset="0"/>
                </a:rPr>
                <a:t>Unrealised Strategy</a:t>
              </a:r>
            </a:p>
          </p:txBody>
        </p:sp>
      </p:grpSp>
      <p:grpSp>
        <p:nvGrpSpPr>
          <p:cNvPr id="3" name="Group 8"/>
          <p:cNvGrpSpPr>
            <a:grpSpLocks/>
          </p:cNvGrpSpPr>
          <p:nvPr/>
        </p:nvGrpSpPr>
        <p:grpSpPr bwMode="auto">
          <a:xfrm>
            <a:off x="3100388" y="1989138"/>
            <a:ext cx="2879725" cy="3054350"/>
            <a:chOff x="2304" y="1338"/>
            <a:chExt cx="1814" cy="1924"/>
          </a:xfrm>
        </p:grpSpPr>
        <p:sp>
          <p:nvSpPr>
            <p:cNvPr id="274441" name="Line 9"/>
            <p:cNvSpPr>
              <a:spLocks noChangeShapeType="1"/>
            </p:cNvSpPr>
            <p:nvPr/>
          </p:nvSpPr>
          <p:spPr bwMode="auto">
            <a:xfrm flipV="1">
              <a:off x="2736" y="2522"/>
              <a:ext cx="96"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42" name="Line 10"/>
            <p:cNvSpPr>
              <a:spLocks noChangeShapeType="1"/>
            </p:cNvSpPr>
            <p:nvPr/>
          </p:nvSpPr>
          <p:spPr bwMode="auto">
            <a:xfrm flipV="1">
              <a:off x="2544" y="2618"/>
              <a:ext cx="48" cy="144"/>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43" name="Line 11"/>
            <p:cNvSpPr>
              <a:spLocks noChangeShapeType="1"/>
            </p:cNvSpPr>
            <p:nvPr/>
          </p:nvSpPr>
          <p:spPr bwMode="auto">
            <a:xfrm flipV="1">
              <a:off x="2352" y="2474"/>
              <a:ext cx="48" cy="144"/>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44" name="Line 12"/>
            <p:cNvSpPr>
              <a:spLocks noChangeShapeType="1"/>
            </p:cNvSpPr>
            <p:nvPr/>
          </p:nvSpPr>
          <p:spPr bwMode="auto">
            <a:xfrm rot="21298354" flipV="1">
              <a:off x="2400" y="2666"/>
              <a:ext cx="48" cy="144"/>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45" name="Text Box 13"/>
            <p:cNvSpPr txBox="1">
              <a:spLocks noChangeArrowheads="1"/>
            </p:cNvSpPr>
            <p:nvPr/>
          </p:nvSpPr>
          <p:spPr bwMode="auto">
            <a:xfrm>
              <a:off x="2304" y="1338"/>
              <a:ext cx="1361" cy="518"/>
            </a:xfrm>
            <a:prstGeom prst="rect">
              <a:avLst/>
            </a:prstGeom>
            <a:noFill/>
            <a:ln w="9525">
              <a:noFill/>
              <a:miter lim="800000"/>
              <a:headEnd/>
              <a:tailEnd/>
            </a:ln>
            <a:effectLst/>
          </p:spPr>
          <p:txBody>
            <a:bodyPr>
              <a:spAutoFit/>
            </a:bodyPr>
            <a:lstStyle/>
            <a:p>
              <a:pPr algn="ctr">
                <a:spcBef>
                  <a:spcPct val="50000"/>
                </a:spcBef>
              </a:pPr>
              <a:r>
                <a:rPr lang="en-NZ" dirty="0">
                  <a:latin typeface="Arial" charset="0"/>
                </a:rPr>
                <a:t>Changes in environment</a:t>
              </a:r>
            </a:p>
          </p:txBody>
        </p:sp>
        <p:sp>
          <p:nvSpPr>
            <p:cNvPr id="274446" name="Text Box 14"/>
            <p:cNvSpPr txBox="1">
              <a:spLocks noChangeArrowheads="1"/>
            </p:cNvSpPr>
            <p:nvPr/>
          </p:nvSpPr>
          <p:spPr bwMode="auto">
            <a:xfrm>
              <a:off x="2757" y="2974"/>
              <a:ext cx="1361" cy="288"/>
            </a:xfrm>
            <a:prstGeom prst="rect">
              <a:avLst/>
            </a:prstGeom>
            <a:noFill/>
            <a:ln w="9525">
              <a:noFill/>
              <a:miter lim="800000"/>
              <a:headEnd/>
              <a:tailEnd/>
            </a:ln>
            <a:effectLst/>
          </p:spPr>
          <p:txBody>
            <a:bodyPr>
              <a:spAutoFit/>
            </a:bodyPr>
            <a:lstStyle/>
            <a:p>
              <a:pPr algn="ctr">
                <a:spcBef>
                  <a:spcPct val="50000"/>
                </a:spcBef>
              </a:pPr>
              <a:r>
                <a:rPr lang="en-NZ">
                  <a:latin typeface="Arial" charset="0"/>
                </a:rPr>
                <a:t>Learning</a:t>
              </a:r>
            </a:p>
          </p:txBody>
        </p:sp>
        <p:sp>
          <p:nvSpPr>
            <p:cNvPr id="274447" name="Line 15"/>
            <p:cNvSpPr>
              <a:spLocks noChangeShapeType="1"/>
            </p:cNvSpPr>
            <p:nvPr/>
          </p:nvSpPr>
          <p:spPr bwMode="auto">
            <a:xfrm>
              <a:off x="2706" y="1974"/>
              <a:ext cx="96"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48" name="Line 16"/>
            <p:cNvSpPr>
              <a:spLocks noChangeShapeType="1"/>
            </p:cNvSpPr>
            <p:nvPr/>
          </p:nvSpPr>
          <p:spPr bwMode="auto">
            <a:xfrm>
              <a:off x="2573" y="2075"/>
              <a:ext cx="48" cy="144"/>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49" name="Line 17"/>
            <p:cNvSpPr>
              <a:spLocks noChangeShapeType="1"/>
            </p:cNvSpPr>
            <p:nvPr/>
          </p:nvSpPr>
          <p:spPr bwMode="auto">
            <a:xfrm>
              <a:off x="2304" y="2070"/>
              <a:ext cx="48" cy="144"/>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50" name="Line 18"/>
            <p:cNvSpPr>
              <a:spLocks noChangeShapeType="1"/>
            </p:cNvSpPr>
            <p:nvPr/>
          </p:nvSpPr>
          <p:spPr bwMode="auto">
            <a:xfrm rot="301646">
              <a:off x="2437" y="2030"/>
              <a:ext cx="48" cy="144"/>
            </a:xfrm>
            <a:prstGeom prst="line">
              <a:avLst/>
            </a:prstGeom>
            <a:noFill/>
            <a:ln w="9525">
              <a:solidFill>
                <a:schemeClr val="tx1"/>
              </a:solidFill>
              <a:round/>
              <a:headEnd/>
              <a:tailEnd type="triangle" w="med" len="med"/>
            </a:ln>
            <a:effectLst/>
          </p:spPr>
          <p:txBody>
            <a:bodyPr wrap="none" anchor="ctr"/>
            <a:lstStyle/>
            <a:p>
              <a:endParaRPr lang="en-NZ"/>
            </a:p>
          </p:txBody>
        </p:sp>
      </p:grpSp>
      <p:sp>
        <p:nvSpPr>
          <p:cNvPr id="274451" name="Text Box 19"/>
          <p:cNvSpPr txBox="1">
            <a:spLocks noChangeArrowheads="1"/>
          </p:cNvSpPr>
          <p:nvPr/>
        </p:nvSpPr>
        <p:spPr bwMode="auto">
          <a:xfrm>
            <a:off x="738188" y="2497138"/>
            <a:ext cx="1989137" cy="366712"/>
          </a:xfrm>
          <a:prstGeom prst="rect">
            <a:avLst/>
          </a:prstGeom>
          <a:noFill/>
          <a:ln w="9525">
            <a:noFill/>
            <a:miter lim="800000"/>
            <a:headEnd/>
            <a:tailEnd/>
          </a:ln>
          <a:effectLst/>
        </p:spPr>
        <p:txBody>
          <a:bodyPr wrap="none">
            <a:spAutoFit/>
          </a:bodyPr>
          <a:lstStyle/>
          <a:p>
            <a:r>
              <a:rPr lang="en-US" sz="1800">
                <a:latin typeface="Arial" charset="0"/>
              </a:rPr>
              <a:t>Intended Strategy</a:t>
            </a:r>
          </a:p>
        </p:txBody>
      </p:sp>
      <p:sp>
        <p:nvSpPr>
          <p:cNvPr id="274452" name="Line 20"/>
          <p:cNvSpPr>
            <a:spLocks noChangeShapeType="1"/>
          </p:cNvSpPr>
          <p:nvPr/>
        </p:nvSpPr>
        <p:spPr bwMode="auto">
          <a:xfrm rot="633630">
            <a:off x="2801148" y="3846589"/>
            <a:ext cx="4234462" cy="160941"/>
          </a:xfrm>
          <a:prstGeom prst="line">
            <a:avLst/>
          </a:prstGeom>
          <a:noFill/>
          <a:ln w="38100">
            <a:solidFill>
              <a:srgbClr val="CC3300"/>
            </a:solidFill>
            <a:round/>
            <a:headEnd/>
            <a:tailEnd type="triangle" w="med" len="med"/>
          </a:ln>
          <a:effectLst/>
        </p:spPr>
        <p:txBody>
          <a:bodyPr wrap="none" anchor="ctr"/>
          <a:lstStyle/>
          <a:p>
            <a:endParaRPr lang="en-NZ"/>
          </a:p>
        </p:txBody>
      </p:sp>
      <p:sp>
        <p:nvSpPr>
          <p:cNvPr id="274453" name="AutoShape 21"/>
          <p:cNvSpPr>
            <a:spLocks noChangeArrowheads="1"/>
          </p:cNvSpPr>
          <p:nvPr/>
        </p:nvSpPr>
        <p:spPr bwMode="auto">
          <a:xfrm rot="633630">
            <a:off x="1463675" y="3127375"/>
            <a:ext cx="1296988" cy="360363"/>
          </a:xfrm>
          <a:prstGeom prst="homePlate">
            <a:avLst>
              <a:gd name="adj" fmla="val 89978"/>
            </a:avLst>
          </a:prstGeom>
          <a:solidFill>
            <a:srgbClr val="351C74"/>
          </a:solidFill>
          <a:ln w="9525">
            <a:solidFill>
              <a:schemeClr val="tx1"/>
            </a:solidFill>
            <a:miter lim="800000"/>
            <a:headEnd/>
            <a:tailEnd/>
          </a:ln>
          <a:effectLst/>
        </p:spPr>
        <p:txBody>
          <a:bodyPr wrap="none" anchor="ctr"/>
          <a:lstStyle/>
          <a:p>
            <a:endParaRPr lang="en-NZ"/>
          </a:p>
        </p:txBody>
      </p:sp>
      <p:grpSp>
        <p:nvGrpSpPr>
          <p:cNvPr id="4" name="Group 22"/>
          <p:cNvGrpSpPr>
            <a:grpSpLocks/>
          </p:cNvGrpSpPr>
          <p:nvPr/>
        </p:nvGrpSpPr>
        <p:grpSpPr bwMode="auto">
          <a:xfrm>
            <a:off x="4014789" y="1658938"/>
            <a:ext cx="4267202" cy="2892425"/>
            <a:chOff x="2880" y="1130"/>
            <a:chExt cx="2688" cy="1822"/>
          </a:xfrm>
        </p:grpSpPr>
        <p:sp>
          <p:nvSpPr>
            <p:cNvPr id="274455" name="Line 23"/>
            <p:cNvSpPr>
              <a:spLocks noChangeShapeType="1"/>
            </p:cNvSpPr>
            <p:nvPr/>
          </p:nvSpPr>
          <p:spPr bwMode="auto">
            <a:xfrm rot="20406565" flipV="1">
              <a:off x="4272" y="2138"/>
              <a:ext cx="96"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56" name="Line 24"/>
            <p:cNvSpPr>
              <a:spLocks noChangeShapeType="1"/>
            </p:cNvSpPr>
            <p:nvPr/>
          </p:nvSpPr>
          <p:spPr bwMode="auto">
            <a:xfrm rot="20839505" flipV="1">
              <a:off x="4032" y="2282"/>
              <a:ext cx="96"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57" name="Line 25"/>
            <p:cNvSpPr>
              <a:spLocks noChangeShapeType="1"/>
            </p:cNvSpPr>
            <p:nvPr/>
          </p:nvSpPr>
          <p:spPr bwMode="auto">
            <a:xfrm flipV="1">
              <a:off x="3744" y="2378"/>
              <a:ext cx="144"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58" name="Line 26"/>
            <p:cNvSpPr>
              <a:spLocks noChangeShapeType="1"/>
            </p:cNvSpPr>
            <p:nvPr/>
          </p:nvSpPr>
          <p:spPr bwMode="auto">
            <a:xfrm flipV="1">
              <a:off x="3504" y="2474"/>
              <a:ext cx="96"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59" name="Line 27"/>
            <p:cNvSpPr>
              <a:spLocks noChangeShapeType="1"/>
            </p:cNvSpPr>
            <p:nvPr/>
          </p:nvSpPr>
          <p:spPr bwMode="auto">
            <a:xfrm rot="81389" flipV="1">
              <a:off x="3310" y="2579"/>
              <a:ext cx="68" cy="323"/>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0" name="Line 28"/>
            <p:cNvSpPr>
              <a:spLocks noChangeShapeType="1"/>
            </p:cNvSpPr>
            <p:nvPr/>
          </p:nvSpPr>
          <p:spPr bwMode="auto">
            <a:xfrm rot="470685" flipV="1">
              <a:off x="3024" y="2613"/>
              <a:ext cx="40" cy="339"/>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1" name="Line 29"/>
            <p:cNvSpPr>
              <a:spLocks noChangeShapeType="1"/>
            </p:cNvSpPr>
            <p:nvPr/>
          </p:nvSpPr>
          <p:spPr bwMode="auto">
            <a:xfrm rot="16191984" flipV="1">
              <a:off x="2904" y="2642"/>
              <a:ext cx="144" cy="0"/>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2" name="Line 30"/>
            <p:cNvSpPr>
              <a:spLocks noChangeShapeType="1"/>
            </p:cNvSpPr>
            <p:nvPr/>
          </p:nvSpPr>
          <p:spPr bwMode="auto">
            <a:xfrm rot="20313136" flipV="1">
              <a:off x="3216" y="2522"/>
              <a:ext cx="48" cy="144"/>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3" name="Line 31"/>
            <p:cNvSpPr>
              <a:spLocks noChangeShapeType="1"/>
            </p:cNvSpPr>
            <p:nvPr/>
          </p:nvSpPr>
          <p:spPr bwMode="auto">
            <a:xfrm>
              <a:off x="3696" y="1974"/>
              <a:ext cx="144"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4" name="Line 32"/>
            <p:cNvSpPr>
              <a:spLocks noChangeShapeType="1"/>
            </p:cNvSpPr>
            <p:nvPr/>
          </p:nvSpPr>
          <p:spPr bwMode="auto">
            <a:xfrm>
              <a:off x="3456" y="1974"/>
              <a:ext cx="96" cy="336"/>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5" name="Line 33"/>
            <p:cNvSpPr>
              <a:spLocks noChangeShapeType="1"/>
            </p:cNvSpPr>
            <p:nvPr/>
          </p:nvSpPr>
          <p:spPr bwMode="auto">
            <a:xfrm rot="-81389">
              <a:off x="3262" y="1987"/>
              <a:ext cx="68" cy="323"/>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6" name="Line 34"/>
            <p:cNvSpPr>
              <a:spLocks noChangeShapeType="1"/>
            </p:cNvSpPr>
            <p:nvPr/>
          </p:nvSpPr>
          <p:spPr bwMode="auto">
            <a:xfrm rot="-470685">
              <a:off x="2976" y="1925"/>
              <a:ext cx="40" cy="339"/>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7" name="Line 35"/>
            <p:cNvSpPr>
              <a:spLocks noChangeShapeType="1"/>
            </p:cNvSpPr>
            <p:nvPr/>
          </p:nvSpPr>
          <p:spPr bwMode="auto">
            <a:xfrm rot="5408016">
              <a:off x="2856" y="2283"/>
              <a:ext cx="144" cy="0"/>
            </a:xfrm>
            <a:prstGeom prst="line">
              <a:avLst/>
            </a:prstGeom>
            <a:noFill/>
            <a:ln w="9525">
              <a:solidFill>
                <a:schemeClr val="tx1"/>
              </a:solidFill>
              <a:round/>
              <a:headEnd/>
              <a:tailEnd type="triangle" w="med" len="med"/>
            </a:ln>
            <a:effectLst/>
          </p:spPr>
          <p:txBody>
            <a:bodyPr wrap="none" anchor="ctr"/>
            <a:lstStyle/>
            <a:p>
              <a:endParaRPr lang="en-NZ"/>
            </a:p>
          </p:txBody>
        </p:sp>
        <p:sp>
          <p:nvSpPr>
            <p:cNvPr id="274468" name="Line 36"/>
            <p:cNvSpPr>
              <a:spLocks noChangeShapeType="1"/>
            </p:cNvSpPr>
            <p:nvPr/>
          </p:nvSpPr>
          <p:spPr bwMode="auto">
            <a:xfrm rot="1286864">
              <a:off x="3168" y="2211"/>
              <a:ext cx="48" cy="144"/>
            </a:xfrm>
            <a:prstGeom prst="line">
              <a:avLst/>
            </a:prstGeom>
            <a:noFill/>
            <a:ln w="9525">
              <a:solidFill>
                <a:schemeClr val="tx1"/>
              </a:solidFill>
              <a:round/>
              <a:headEnd/>
              <a:tailEnd type="triangle" w="med" len="med"/>
            </a:ln>
            <a:effectLst/>
          </p:spPr>
          <p:txBody>
            <a:bodyPr wrap="none" anchor="ctr"/>
            <a:lstStyle/>
            <a:p>
              <a:endParaRPr lang="en-NZ"/>
            </a:p>
          </p:txBody>
        </p:sp>
        <p:grpSp>
          <p:nvGrpSpPr>
            <p:cNvPr id="5" name="Group 37"/>
            <p:cNvGrpSpPr>
              <a:grpSpLocks/>
            </p:cNvGrpSpPr>
            <p:nvPr/>
          </p:nvGrpSpPr>
          <p:grpSpPr bwMode="auto">
            <a:xfrm>
              <a:off x="2880" y="1130"/>
              <a:ext cx="2688" cy="1328"/>
              <a:chOff x="2880" y="1130"/>
              <a:chExt cx="2688" cy="1328"/>
            </a:xfrm>
          </p:grpSpPr>
          <p:sp>
            <p:nvSpPr>
              <p:cNvPr id="274470" name="Freeform 38"/>
              <p:cNvSpPr>
                <a:spLocks/>
              </p:cNvSpPr>
              <p:nvPr/>
            </p:nvSpPr>
            <p:spPr bwMode="auto">
              <a:xfrm>
                <a:off x="2880" y="1969"/>
                <a:ext cx="1564" cy="489"/>
              </a:xfrm>
              <a:custGeom>
                <a:avLst/>
                <a:gdLst/>
                <a:ahLst/>
                <a:cxnLst>
                  <a:cxn ang="0">
                    <a:pos x="0" y="473"/>
                  </a:cxn>
                  <a:cxn ang="0">
                    <a:pos x="218" y="488"/>
                  </a:cxn>
                  <a:cxn ang="0">
                    <a:pos x="451" y="480"/>
                  </a:cxn>
                  <a:cxn ang="0">
                    <a:pos x="764" y="434"/>
                  </a:cxn>
                  <a:cxn ang="0">
                    <a:pos x="1007" y="346"/>
                  </a:cxn>
                  <a:cxn ang="0">
                    <a:pos x="1245" y="230"/>
                  </a:cxn>
                  <a:cxn ang="0">
                    <a:pos x="1419" y="106"/>
                  </a:cxn>
                  <a:cxn ang="0">
                    <a:pos x="1564" y="0"/>
                  </a:cxn>
                </a:cxnLst>
                <a:rect l="0" t="0" r="r" b="b"/>
                <a:pathLst>
                  <a:path w="1564" h="489">
                    <a:moveTo>
                      <a:pt x="0" y="473"/>
                    </a:moveTo>
                    <a:cubicBezTo>
                      <a:pt x="36" y="475"/>
                      <a:pt x="143" y="487"/>
                      <a:pt x="218" y="488"/>
                    </a:cubicBezTo>
                    <a:cubicBezTo>
                      <a:pt x="293" y="489"/>
                      <a:pt x="360" y="489"/>
                      <a:pt x="451" y="480"/>
                    </a:cubicBezTo>
                    <a:cubicBezTo>
                      <a:pt x="542" y="471"/>
                      <a:pt x="671" y="456"/>
                      <a:pt x="764" y="434"/>
                    </a:cubicBezTo>
                    <a:cubicBezTo>
                      <a:pt x="857" y="412"/>
                      <a:pt x="927" y="380"/>
                      <a:pt x="1007" y="346"/>
                    </a:cubicBezTo>
                    <a:cubicBezTo>
                      <a:pt x="1088" y="312"/>
                      <a:pt x="1176" y="270"/>
                      <a:pt x="1245" y="230"/>
                    </a:cubicBezTo>
                    <a:cubicBezTo>
                      <a:pt x="1314" y="190"/>
                      <a:pt x="1366" y="144"/>
                      <a:pt x="1419" y="106"/>
                    </a:cubicBezTo>
                    <a:cubicBezTo>
                      <a:pt x="1472" y="68"/>
                      <a:pt x="1534" y="22"/>
                      <a:pt x="1564" y="0"/>
                    </a:cubicBezTo>
                  </a:path>
                </a:pathLst>
              </a:custGeom>
              <a:noFill/>
              <a:ln w="38100" cap="flat" cmpd="sng">
                <a:solidFill>
                  <a:srgbClr val="CC3300"/>
                </a:solidFill>
                <a:prstDash val="dash"/>
                <a:round/>
                <a:headEnd/>
                <a:tailEnd/>
              </a:ln>
              <a:effectLst/>
            </p:spPr>
            <p:txBody>
              <a:bodyPr wrap="none" anchor="ctr"/>
              <a:lstStyle/>
              <a:p>
                <a:endParaRPr lang="en-NZ"/>
              </a:p>
            </p:txBody>
          </p:sp>
          <p:sp>
            <p:nvSpPr>
              <p:cNvPr id="274471" name="Text Box 39"/>
              <p:cNvSpPr txBox="1">
                <a:spLocks noChangeArrowheads="1"/>
              </p:cNvSpPr>
              <p:nvPr/>
            </p:nvSpPr>
            <p:spPr bwMode="auto">
              <a:xfrm>
                <a:off x="4316" y="1130"/>
                <a:ext cx="1252" cy="231"/>
              </a:xfrm>
              <a:prstGeom prst="rect">
                <a:avLst/>
              </a:prstGeom>
              <a:noFill/>
              <a:ln w="9525">
                <a:noFill/>
                <a:miter lim="800000"/>
                <a:headEnd/>
                <a:tailEnd/>
              </a:ln>
              <a:effectLst/>
            </p:spPr>
            <p:txBody>
              <a:bodyPr wrap="none">
                <a:spAutoFit/>
              </a:bodyPr>
              <a:lstStyle/>
              <a:p>
                <a:r>
                  <a:rPr lang="en-US" sz="1800" dirty="0" err="1">
                    <a:latin typeface="Arial" charset="0"/>
                  </a:rPr>
                  <a:t>Realised</a:t>
                </a:r>
                <a:r>
                  <a:rPr lang="en-US" sz="1800" dirty="0">
                    <a:latin typeface="Arial" charset="0"/>
                  </a:rPr>
                  <a:t> Strategy</a:t>
                </a:r>
              </a:p>
            </p:txBody>
          </p:sp>
          <p:sp>
            <p:nvSpPr>
              <p:cNvPr id="274472" name="AutoShape 40"/>
              <p:cNvSpPr>
                <a:spLocks noChangeArrowheads="1"/>
              </p:cNvSpPr>
              <p:nvPr/>
            </p:nvSpPr>
            <p:spPr bwMode="auto">
              <a:xfrm rot="-2057213">
                <a:off x="4390" y="1629"/>
                <a:ext cx="751" cy="227"/>
              </a:xfrm>
              <a:prstGeom prst="homePlate">
                <a:avLst>
                  <a:gd name="adj" fmla="val 82709"/>
                </a:avLst>
              </a:prstGeom>
              <a:solidFill>
                <a:srgbClr val="CC3300"/>
              </a:solidFill>
              <a:ln w="9525">
                <a:solidFill>
                  <a:schemeClr val="tx1"/>
                </a:solidFill>
                <a:miter lim="800000"/>
                <a:headEnd/>
                <a:tailEnd/>
              </a:ln>
              <a:effectLst/>
            </p:spPr>
            <p:txBody>
              <a:bodyPr wrap="none" anchor="ctr"/>
              <a:lstStyle/>
              <a:p>
                <a:endParaRPr lang="en-NZ"/>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Our experience – why strategy evaluation can be challenging</a:t>
            </a:r>
            <a:endParaRPr lang="en-NZ" dirty="0"/>
          </a:p>
        </p:txBody>
      </p:sp>
      <p:sp>
        <p:nvSpPr>
          <p:cNvPr id="3" name="Content Placeholder 2"/>
          <p:cNvSpPr>
            <a:spLocks noGrp="1"/>
          </p:cNvSpPr>
          <p:nvPr>
            <p:ph idx="1"/>
          </p:nvPr>
        </p:nvSpPr>
        <p:spPr>
          <a:xfrm>
            <a:off x="227657" y="1480592"/>
            <a:ext cx="8160767" cy="4320133"/>
          </a:xfrm>
        </p:spPr>
        <p:txBody>
          <a:bodyPr/>
          <a:lstStyle/>
          <a:p>
            <a:pPr lvl="2">
              <a:buFont typeface="Arial" pitchFamily="34" charset="0"/>
              <a:buChar char="•"/>
            </a:pPr>
            <a:r>
              <a:rPr lang="en-NZ" dirty="0" smtClean="0"/>
              <a:t>No organisational/collective/shared view of </a:t>
            </a:r>
            <a:r>
              <a:rPr lang="en-NZ" i="1" dirty="0" smtClean="0"/>
              <a:t>strategic </a:t>
            </a:r>
            <a:r>
              <a:rPr lang="en-NZ" dirty="0" smtClean="0"/>
              <a:t>intent of the strategy:</a:t>
            </a:r>
          </a:p>
          <a:p>
            <a:pPr lvl="3">
              <a:spcAft>
                <a:spcPts val="800"/>
              </a:spcAft>
              <a:buFont typeface="Arial" pitchFamily="34" charset="0"/>
              <a:buChar char="-"/>
            </a:pPr>
            <a:r>
              <a:rPr lang="en-NZ" dirty="0" smtClean="0"/>
              <a:t>Those involved in developing strategy had moved on</a:t>
            </a:r>
          </a:p>
          <a:p>
            <a:pPr lvl="3">
              <a:spcAft>
                <a:spcPts val="800"/>
              </a:spcAft>
              <a:buFont typeface="Arial" pitchFamily="34" charset="0"/>
              <a:buChar char="-"/>
            </a:pPr>
            <a:r>
              <a:rPr lang="en-NZ" dirty="0" smtClean="0"/>
              <a:t> Strategy boils down to series of actions</a:t>
            </a:r>
          </a:p>
          <a:p>
            <a:pPr lvl="3">
              <a:buFont typeface="Arial" pitchFamily="34" charset="0"/>
              <a:buChar char="-"/>
              <a:tabLst>
                <a:tab pos="723900" algn="l"/>
              </a:tabLst>
            </a:pPr>
            <a:r>
              <a:rPr lang="en-NZ" dirty="0" smtClean="0"/>
              <a:t>The inheritors of the strategy want to keep peace   – do not want to challenge.     </a:t>
            </a:r>
            <a:endParaRPr lang="en-NZ" dirty="0"/>
          </a:p>
        </p:txBody>
      </p:sp>
      <p:sp>
        <p:nvSpPr>
          <p:cNvPr id="4" name="Slide Number Placeholder 3"/>
          <p:cNvSpPr>
            <a:spLocks noGrp="1"/>
          </p:cNvSpPr>
          <p:nvPr>
            <p:ph type="sldNum" sz="quarter" idx="10"/>
          </p:nvPr>
        </p:nvSpPr>
        <p:spPr/>
        <p:txBody>
          <a:bodyPr/>
          <a:lstStyle/>
          <a:p>
            <a:fld id="{FED03B9C-B7C6-44A0-B7B3-0F90CCDA56D0}" type="slidenum">
              <a:rPr lang="en-NZ" smtClean="0"/>
              <a:pPr/>
              <a:t>15</a:t>
            </a:fld>
            <a:endParaRPr lang="en-N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908720"/>
            <a:ext cx="8424167" cy="5544616"/>
          </a:xfrm>
        </p:spPr>
        <p:txBody>
          <a:bodyPr/>
          <a:lstStyle/>
          <a:p>
            <a:pPr lvl="2">
              <a:spcBef>
                <a:spcPts val="0"/>
              </a:spcBef>
              <a:buFont typeface="Arial" pitchFamily="34" charset="0"/>
              <a:buChar char="•"/>
            </a:pPr>
            <a:r>
              <a:rPr lang="en-NZ" dirty="0" smtClean="0"/>
              <a:t>Commissioners of evaluation usually want to focus on actions - </a:t>
            </a:r>
            <a:r>
              <a:rPr lang="en-NZ" i="1" dirty="0" smtClean="0"/>
              <a:t>strategy as a plan</a:t>
            </a:r>
          </a:p>
          <a:p>
            <a:pPr lvl="3">
              <a:spcBef>
                <a:spcPts val="800"/>
              </a:spcBef>
              <a:buFont typeface="Arial" pitchFamily="34" charset="0"/>
              <a:buChar char="-"/>
            </a:pPr>
            <a:r>
              <a:rPr lang="en-NZ" dirty="0" smtClean="0"/>
              <a:t>What happened? Were actions implemented?</a:t>
            </a:r>
          </a:p>
          <a:p>
            <a:pPr lvl="3">
              <a:spcBef>
                <a:spcPts val="800"/>
              </a:spcBef>
              <a:spcAft>
                <a:spcPts val="800"/>
              </a:spcAft>
              <a:buFont typeface="Arial" pitchFamily="34" charset="0"/>
              <a:buChar char="-"/>
            </a:pPr>
            <a:r>
              <a:rPr lang="en-NZ" dirty="0" smtClean="0"/>
              <a:t>What are the results? Tracking indicators. </a:t>
            </a:r>
          </a:p>
          <a:p>
            <a:pPr lvl="2">
              <a:spcBef>
                <a:spcPts val="800"/>
              </a:spcBef>
              <a:spcAft>
                <a:spcPts val="800"/>
              </a:spcAft>
            </a:pPr>
            <a:r>
              <a:rPr lang="en-NZ" dirty="0" smtClean="0"/>
              <a:t>Tension between what was planned and what happened – due to changes in context.</a:t>
            </a:r>
          </a:p>
          <a:p>
            <a:pPr lvl="2">
              <a:spcBef>
                <a:spcPts val="800"/>
              </a:spcBef>
            </a:pPr>
            <a:r>
              <a:rPr lang="en-NZ" dirty="0" smtClean="0"/>
              <a:t>No real ‘owner’ of the strategy – lead agency but co-chairs rotated</a:t>
            </a:r>
          </a:p>
          <a:p>
            <a:pPr lvl="3">
              <a:buFont typeface="Arial" pitchFamily="34" charset="0"/>
              <a:buChar char="-"/>
            </a:pPr>
            <a:r>
              <a:rPr lang="en-NZ" dirty="0" smtClean="0"/>
              <a:t>Monitoring information was not being used</a:t>
            </a:r>
          </a:p>
          <a:p>
            <a:pPr lvl="3">
              <a:buFont typeface="Arial" pitchFamily="34" charset="0"/>
              <a:buChar char="-"/>
            </a:pPr>
            <a:r>
              <a:rPr lang="en-NZ" dirty="0" smtClean="0"/>
              <a:t>Unclear as to who will fix roadblocks. </a:t>
            </a:r>
          </a:p>
        </p:txBody>
      </p:sp>
      <p:sp>
        <p:nvSpPr>
          <p:cNvPr id="4" name="Slide Number Placeholder 3"/>
          <p:cNvSpPr>
            <a:spLocks noGrp="1"/>
          </p:cNvSpPr>
          <p:nvPr>
            <p:ph type="sldNum" sz="quarter" idx="10"/>
          </p:nvPr>
        </p:nvSpPr>
        <p:spPr/>
        <p:txBody>
          <a:bodyPr/>
          <a:lstStyle/>
          <a:p>
            <a:fld id="{FED03B9C-B7C6-44A0-B7B3-0F90CCDA56D0}" type="slidenum">
              <a:rPr lang="en-NZ" smtClean="0"/>
              <a:pPr/>
              <a:t>16</a:t>
            </a:fld>
            <a:endParaRPr lang="en-N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Our reflections </a:t>
            </a:r>
            <a:endParaRPr lang="en-NZ" dirty="0"/>
          </a:p>
        </p:txBody>
      </p:sp>
      <p:sp>
        <p:nvSpPr>
          <p:cNvPr id="3" name="Content Placeholder 2"/>
          <p:cNvSpPr>
            <a:spLocks noGrp="1"/>
          </p:cNvSpPr>
          <p:nvPr>
            <p:ph idx="1"/>
          </p:nvPr>
        </p:nvSpPr>
        <p:spPr>
          <a:xfrm>
            <a:off x="467544" y="1340768"/>
            <a:ext cx="8207375" cy="4140770"/>
          </a:xfrm>
        </p:spPr>
        <p:txBody>
          <a:bodyPr/>
          <a:lstStyle/>
          <a:p>
            <a:r>
              <a:rPr lang="en-NZ" sz="2800" b="0" dirty="0" smtClean="0"/>
              <a:t>Where does strategy evaluation offer?</a:t>
            </a:r>
          </a:p>
          <a:p>
            <a:pPr marL="266700" lvl="2" indent="-266700">
              <a:spcBef>
                <a:spcPts val="0"/>
              </a:spcBef>
              <a:spcAft>
                <a:spcPts val="800"/>
              </a:spcAft>
            </a:pPr>
            <a:r>
              <a:rPr lang="en-NZ" sz="2600" dirty="0" smtClean="0"/>
              <a:t>Alignment or redirection of the evaluand</a:t>
            </a:r>
          </a:p>
          <a:p>
            <a:pPr marL="438150" lvl="3" indent="-266700">
              <a:spcBef>
                <a:spcPts val="0"/>
              </a:spcBef>
              <a:spcAft>
                <a:spcPts val="800"/>
              </a:spcAft>
            </a:pPr>
            <a:r>
              <a:rPr lang="en-NZ" sz="2400" dirty="0" smtClean="0"/>
              <a:t>Does the strategy reflect the right things to do?</a:t>
            </a:r>
          </a:p>
          <a:p>
            <a:pPr marL="438150" lvl="3" indent="-266700">
              <a:spcBef>
                <a:spcPts val="0"/>
              </a:spcBef>
              <a:spcAft>
                <a:spcPts val="800"/>
              </a:spcAft>
            </a:pPr>
            <a:r>
              <a:rPr lang="en-NZ" sz="2400" dirty="0" smtClean="0"/>
              <a:t>Were they done right? </a:t>
            </a:r>
          </a:p>
          <a:p>
            <a:pPr marL="438150" lvl="3" indent="-266700">
              <a:spcBef>
                <a:spcPts val="0"/>
              </a:spcBef>
              <a:spcAft>
                <a:spcPts val="800"/>
              </a:spcAft>
            </a:pPr>
            <a:r>
              <a:rPr lang="en-NZ" sz="2400" dirty="0" smtClean="0"/>
              <a:t>How did what was done depart from what was intended and why?</a:t>
            </a:r>
          </a:p>
          <a:p>
            <a:pPr marL="266700" lvl="2" indent="-266700">
              <a:spcAft>
                <a:spcPts val="800"/>
              </a:spcAft>
            </a:pPr>
            <a:r>
              <a:rPr lang="en-NZ" sz="2600" dirty="0" smtClean="0"/>
              <a:t>More informed, transparent learning and accountability</a:t>
            </a:r>
          </a:p>
          <a:p>
            <a:pPr marL="266700" lvl="2" indent="-266700">
              <a:spcBef>
                <a:spcPts val="800"/>
              </a:spcBef>
              <a:spcAft>
                <a:spcPts val="800"/>
              </a:spcAft>
            </a:pPr>
            <a:r>
              <a:rPr lang="en-NZ" sz="2600" dirty="0" smtClean="0"/>
              <a:t>Stronger policy influence</a:t>
            </a:r>
          </a:p>
          <a:p>
            <a:pPr marL="266700" lvl="2" indent="-266700">
              <a:spcBef>
                <a:spcPts val="800"/>
              </a:spcBef>
              <a:spcAft>
                <a:spcPts val="0"/>
              </a:spcAft>
            </a:pPr>
            <a:r>
              <a:rPr lang="en-NZ" sz="2600" dirty="0" smtClean="0"/>
              <a:t>Lifting the actors’ ‘gaze’</a:t>
            </a:r>
          </a:p>
          <a:p>
            <a:pPr marL="533400" lvl="3" indent="-266700">
              <a:spcBef>
                <a:spcPts val="0"/>
              </a:spcBef>
              <a:buFont typeface="Arial" pitchFamily="34" charset="0"/>
              <a:buChar char="-"/>
            </a:pPr>
            <a:r>
              <a:rPr lang="en-NZ" sz="2400" dirty="0" smtClean="0"/>
              <a:t>i.e. shifting organisational practice and culture.</a:t>
            </a:r>
          </a:p>
          <a:p>
            <a:endParaRPr lang="en-NZ" dirty="0" smtClean="0"/>
          </a:p>
          <a:p>
            <a:endParaRPr lang="en-NZ" dirty="0"/>
          </a:p>
        </p:txBody>
      </p:sp>
      <p:sp>
        <p:nvSpPr>
          <p:cNvPr id="4" name="Slide Number Placeholder 3"/>
          <p:cNvSpPr>
            <a:spLocks noGrp="1"/>
          </p:cNvSpPr>
          <p:nvPr>
            <p:ph type="sldNum" sz="quarter" idx="10"/>
          </p:nvPr>
        </p:nvSpPr>
        <p:spPr/>
        <p:txBody>
          <a:bodyPr/>
          <a:lstStyle/>
          <a:p>
            <a:fld id="{FED03B9C-B7C6-44A0-B7B3-0F90CCDA56D0}" type="slidenum">
              <a:rPr lang="en-NZ" smtClean="0"/>
              <a:pPr/>
              <a:t>17</a:t>
            </a:fld>
            <a:endParaRPr lang="en-N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01" y="185738"/>
            <a:ext cx="8208963" cy="1042987"/>
          </a:xfrm>
        </p:spPr>
        <p:txBody>
          <a:bodyPr/>
          <a:lstStyle/>
          <a:p>
            <a:r>
              <a:rPr lang="en-NZ" dirty="0" smtClean="0"/>
              <a:t>Outline of the presentation</a:t>
            </a:r>
            <a:endParaRPr lang="en-NZ" dirty="0"/>
          </a:p>
        </p:txBody>
      </p:sp>
      <p:sp>
        <p:nvSpPr>
          <p:cNvPr id="3" name="Content Placeholder 2"/>
          <p:cNvSpPr>
            <a:spLocks noGrp="1"/>
          </p:cNvSpPr>
          <p:nvPr>
            <p:ph idx="1"/>
          </p:nvPr>
        </p:nvSpPr>
        <p:spPr>
          <a:xfrm>
            <a:off x="506413" y="1484784"/>
            <a:ext cx="8207375" cy="4068762"/>
          </a:xfrm>
        </p:spPr>
        <p:txBody>
          <a:bodyPr/>
          <a:lstStyle/>
          <a:p>
            <a:r>
              <a:rPr lang="en-NZ" dirty="0" smtClean="0"/>
              <a:t>Setting the scene</a:t>
            </a:r>
          </a:p>
          <a:p>
            <a:r>
              <a:rPr lang="en-NZ" dirty="0" smtClean="0"/>
              <a:t>What is strategy and why do we need it? </a:t>
            </a:r>
          </a:p>
          <a:p>
            <a:r>
              <a:rPr lang="en-NZ" dirty="0" smtClean="0"/>
              <a:t>Drawing on the literature and our experiences</a:t>
            </a:r>
          </a:p>
          <a:p>
            <a:r>
              <a:rPr lang="en-NZ" dirty="0" smtClean="0"/>
              <a:t>Reflections and insights</a:t>
            </a:r>
          </a:p>
        </p:txBody>
      </p:sp>
      <p:sp>
        <p:nvSpPr>
          <p:cNvPr id="4" name="Slide Number Placeholder 3"/>
          <p:cNvSpPr>
            <a:spLocks noGrp="1"/>
          </p:cNvSpPr>
          <p:nvPr>
            <p:ph type="sldNum" sz="quarter" idx="10"/>
          </p:nvPr>
        </p:nvSpPr>
        <p:spPr/>
        <p:txBody>
          <a:bodyPr/>
          <a:lstStyle/>
          <a:p>
            <a:fld id="{FED03B9C-B7C6-44A0-B7B3-0F90CCDA56D0}" type="slidenum">
              <a:rPr lang="en-NZ" smtClean="0"/>
              <a:pPr/>
              <a:t>2</a:t>
            </a:fld>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Setting the scene</a:t>
            </a:r>
            <a:endParaRPr lang="en-NZ" dirty="0"/>
          </a:p>
        </p:txBody>
      </p:sp>
      <p:sp>
        <p:nvSpPr>
          <p:cNvPr id="3" name="Content Placeholder 2"/>
          <p:cNvSpPr>
            <a:spLocks noGrp="1"/>
          </p:cNvSpPr>
          <p:nvPr>
            <p:ph idx="1"/>
          </p:nvPr>
        </p:nvSpPr>
        <p:spPr>
          <a:xfrm>
            <a:off x="468313" y="1484784"/>
            <a:ext cx="8675687" cy="4248125"/>
          </a:xfrm>
        </p:spPr>
        <p:txBody>
          <a:bodyPr/>
          <a:lstStyle/>
          <a:p>
            <a:pPr lvl="1">
              <a:spcBef>
                <a:spcPts val="800"/>
              </a:spcBef>
              <a:spcAft>
                <a:spcPts val="800"/>
              </a:spcAft>
              <a:buFont typeface="Arial" pitchFamily="34" charset="0"/>
              <a:buChar char="•"/>
            </a:pPr>
            <a:r>
              <a:rPr lang="en-NZ" sz="2800" b="0" dirty="0" smtClean="0"/>
              <a:t>Increasing requests to evaluate strategies, from different quarters</a:t>
            </a:r>
          </a:p>
          <a:p>
            <a:pPr lvl="1">
              <a:buFont typeface="Arial" pitchFamily="34" charset="0"/>
              <a:buChar char="•"/>
            </a:pPr>
            <a:r>
              <a:rPr lang="en-NZ" sz="2800" b="0" dirty="0" smtClean="0"/>
              <a:t>Understandings of ‘strategy’ and evaluation </a:t>
            </a:r>
            <a:r>
              <a:rPr lang="en-NZ" sz="2800" b="0" smtClean="0"/>
              <a:t>differs - </a:t>
            </a:r>
            <a:r>
              <a:rPr lang="en-NZ" sz="2800" b="0" dirty="0" smtClean="0"/>
              <a:t>different expectations   </a:t>
            </a:r>
          </a:p>
          <a:p>
            <a:pPr lvl="1">
              <a:spcBef>
                <a:spcPts val="800"/>
              </a:spcBef>
              <a:spcAft>
                <a:spcPts val="800"/>
              </a:spcAft>
              <a:buFont typeface="Arial" pitchFamily="34" charset="0"/>
              <a:buChar char="•"/>
            </a:pPr>
            <a:r>
              <a:rPr lang="en-NZ" sz="2800" b="0" dirty="0" smtClean="0"/>
              <a:t>Challenges and implications for evaluation practice</a:t>
            </a:r>
          </a:p>
          <a:p>
            <a:pPr lvl="1">
              <a:spcBef>
                <a:spcPts val="800"/>
              </a:spcBef>
              <a:spcAft>
                <a:spcPts val="800"/>
              </a:spcAft>
              <a:buFont typeface="Arial" pitchFamily="34" charset="0"/>
              <a:buChar char="•"/>
            </a:pPr>
            <a:r>
              <a:rPr lang="en-NZ" sz="2800" b="0" dirty="0" smtClean="0"/>
              <a:t>Growing body of literature + experience to build on.</a:t>
            </a:r>
            <a:endParaRPr lang="en-NZ" sz="2800" dirty="0" smtClean="0"/>
          </a:p>
          <a:p>
            <a:endParaRPr lang="en-NZ" dirty="0" smtClean="0"/>
          </a:p>
          <a:p>
            <a:r>
              <a:rPr lang="en-NZ" dirty="0" smtClean="0"/>
              <a:t>   </a:t>
            </a:r>
          </a:p>
          <a:p>
            <a:pPr lvl="2">
              <a:buFont typeface="Arial" pitchFamily="34" charset="0"/>
              <a:buChar char="•"/>
            </a:pPr>
            <a:endParaRPr lang="en-NZ" dirty="0"/>
          </a:p>
        </p:txBody>
      </p:sp>
      <p:sp>
        <p:nvSpPr>
          <p:cNvPr id="4" name="Slide Number Placeholder 3"/>
          <p:cNvSpPr>
            <a:spLocks noGrp="1"/>
          </p:cNvSpPr>
          <p:nvPr>
            <p:ph type="sldNum" sz="quarter" idx="10"/>
          </p:nvPr>
        </p:nvSpPr>
        <p:spPr/>
        <p:txBody>
          <a:bodyPr/>
          <a:lstStyle/>
          <a:p>
            <a:fld id="{FED03B9C-B7C6-44A0-B7B3-0F90CCDA56D0}" type="slidenum">
              <a:rPr lang="en-NZ" smtClean="0"/>
              <a:pPr/>
              <a:t>3</a:t>
            </a:fld>
            <a:endParaRPr lang="en-N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ED03B9C-B7C6-44A0-B7B3-0F90CCDA56D0}" type="slidenum">
              <a:rPr lang="en-NZ" smtClean="0"/>
              <a:pPr/>
              <a:t>4</a:t>
            </a:fld>
            <a:endParaRPr lang="en-NZ" dirty="0"/>
          </a:p>
        </p:txBody>
      </p:sp>
      <p:sp>
        <p:nvSpPr>
          <p:cNvPr id="2" name="Title 1"/>
          <p:cNvSpPr>
            <a:spLocks noGrp="1"/>
          </p:cNvSpPr>
          <p:nvPr>
            <p:ph type="title" idx="4294967295"/>
          </p:nvPr>
        </p:nvSpPr>
        <p:spPr>
          <a:xfrm>
            <a:off x="0" y="185738"/>
            <a:ext cx="8208963" cy="1042987"/>
          </a:xfrm>
        </p:spPr>
        <p:txBody>
          <a:bodyPr/>
          <a:lstStyle/>
          <a:p>
            <a:r>
              <a:rPr lang="en-NZ" dirty="0" smtClean="0"/>
              <a:t>    Strategy – a working definition</a:t>
            </a:r>
            <a:endParaRPr lang="en-NZ" dirty="0"/>
          </a:p>
        </p:txBody>
      </p:sp>
      <p:sp>
        <p:nvSpPr>
          <p:cNvPr id="3" name="Content Placeholder 2"/>
          <p:cNvSpPr>
            <a:spLocks noGrp="1"/>
          </p:cNvSpPr>
          <p:nvPr>
            <p:ph idx="4294967295"/>
          </p:nvPr>
        </p:nvSpPr>
        <p:spPr>
          <a:xfrm>
            <a:off x="323528" y="1484312"/>
            <a:ext cx="8820472" cy="4969023"/>
          </a:xfrm>
        </p:spPr>
        <p:txBody>
          <a:bodyPr/>
          <a:lstStyle/>
          <a:p>
            <a:pPr marL="0" lvl="1" indent="0" algn="ctr">
              <a:spcBef>
                <a:spcPct val="0"/>
              </a:spcBef>
              <a:spcAft>
                <a:spcPct val="40000"/>
              </a:spcAft>
              <a:buClrTx/>
              <a:buSzTx/>
              <a:buNone/>
            </a:pPr>
            <a:endParaRPr lang="en-NZ" sz="2800" dirty="0" smtClean="0"/>
          </a:p>
          <a:p>
            <a:pPr marL="0" lvl="1" indent="0" algn="ctr">
              <a:spcBef>
                <a:spcPct val="0"/>
              </a:spcBef>
              <a:spcAft>
                <a:spcPct val="40000"/>
              </a:spcAft>
              <a:buClrTx/>
              <a:buSzTx/>
              <a:buNone/>
            </a:pPr>
            <a:r>
              <a:rPr lang="en-NZ" sz="2800" dirty="0" smtClean="0"/>
              <a:t>“An </a:t>
            </a:r>
            <a:r>
              <a:rPr lang="en-NZ" sz="2800" b="1" dirty="0" smtClean="0"/>
              <a:t>integrated</a:t>
            </a:r>
            <a:r>
              <a:rPr lang="en-NZ" sz="2800" dirty="0" smtClean="0"/>
              <a:t> set of </a:t>
            </a:r>
            <a:r>
              <a:rPr lang="en-NZ" sz="2800" b="1" dirty="0" smtClean="0"/>
              <a:t>actions</a:t>
            </a:r>
            <a:r>
              <a:rPr lang="en-NZ" sz="2800" dirty="0" smtClean="0"/>
              <a:t>, across the </a:t>
            </a:r>
            <a:r>
              <a:rPr lang="en-NZ" sz="2800" b="1" dirty="0" smtClean="0"/>
              <a:t>organisation</a:t>
            </a:r>
            <a:r>
              <a:rPr lang="en-NZ" sz="2800" dirty="0" smtClean="0"/>
              <a:t>, over the </a:t>
            </a:r>
            <a:r>
              <a:rPr lang="en-NZ" sz="2800" b="1" dirty="0" smtClean="0"/>
              <a:t>long term</a:t>
            </a:r>
            <a:r>
              <a:rPr lang="en-NZ" sz="2800" dirty="0" smtClean="0"/>
              <a:t>, in pursuit of a clearly defined </a:t>
            </a:r>
            <a:r>
              <a:rPr lang="en-NZ" sz="2800" b="1" dirty="0" smtClean="0"/>
              <a:t>goal”</a:t>
            </a:r>
          </a:p>
          <a:p>
            <a:pPr marL="0" lvl="1" indent="0">
              <a:spcBef>
                <a:spcPct val="0"/>
              </a:spcBef>
              <a:spcAft>
                <a:spcPct val="40000"/>
              </a:spcAft>
              <a:buClrTx/>
              <a:buSzTx/>
              <a:buNone/>
            </a:pPr>
            <a:endParaRPr lang="en-NZ" sz="2800" b="1" dirty="0" smtClean="0"/>
          </a:p>
          <a:p>
            <a:endParaRPr lang="en-NZ"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3" name="Rectangle 3"/>
          <p:cNvSpPr>
            <a:spLocks noGrp="1" noChangeArrowheads="1"/>
          </p:cNvSpPr>
          <p:nvPr>
            <p:ph type="title"/>
          </p:nvPr>
        </p:nvSpPr>
        <p:spPr>
          <a:xfrm>
            <a:off x="801688" y="546100"/>
            <a:ext cx="6919912" cy="869950"/>
          </a:xfrm>
        </p:spPr>
        <p:txBody>
          <a:bodyPr/>
          <a:lstStyle/>
          <a:p>
            <a:r>
              <a:rPr lang="en-NZ" dirty="0"/>
              <a:t>What can </a:t>
            </a:r>
            <a:r>
              <a:rPr lang="en-NZ" dirty="0" smtClean="0"/>
              <a:t>a strategy do? </a:t>
            </a:r>
            <a:endParaRPr lang="en-NZ" dirty="0"/>
          </a:p>
        </p:txBody>
      </p:sp>
      <p:sp>
        <p:nvSpPr>
          <p:cNvPr id="250887" name="Rectangle 7"/>
          <p:cNvSpPr>
            <a:spLocks noGrp="1" noChangeArrowheads="1"/>
          </p:cNvSpPr>
          <p:nvPr>
            <p:ph type="body" idx="1"/>
          </p:nvPr>
        </p:nvSpPr>
        <p:spPr>
          <a:xfrm>
            <a:off x="683568" y="1708150"/>
            <a:ext cx="7685732" cy="3590925"/>
          </a:xfrm>
        </p:spPr>
        <p:txBody>
          <a:bodyPr/>
          <a:lstStyle/>
          <a:p>
            <a:pPr lvl="1">
              <a:spcBef>
                <a:spcPts val="500"/>
              </a:spcBef>
              <a:spcAft>
                <a:spcPts val="500"/>
              </a:spcAft>
            </a:pPr>
            <a:r>
              <a:rPr lang="en-NZ" sz="2400" dirty="0"/>
              <a:t>Identify </a:t>
            </a:r>
            <a:r>
              <a:rPr lang="en-NZ" sz="2400" b="1" dirty="0"/>
              <a:t>direction of travel</a:t>
            </a:r>
          </a:p>
          <a:p>
            <a:pPr lvl="1">
              <a:spcBef>
                <a:spcPts val="500"/>
              </a:spcBef>
              <a:spcAft>
                <a:spcPts val="500"/>
              </a:spcAft>
            </a:pPr>
            <a:r>
              <a:rPr lang="en-NZ" sz="2400" dirty="0"/>
              <a:t>Identify </a:t>
            </a:r>
            <a:r>
              <a:rPr lang="en-NZ" sz="2400" b="1" dirty="0"/>
              <a:t>actions</a:t>
            </a:r>
            <a:r>
              <a:rPr lang="en-NZ" sz="2400" dirty="0"/>
              <a:t> and </a:t>
            </a:r>
            <a:r>
              <a:rPr lang="en-NZ" sz="2400" b="1" dirty="0"/>
              <a:t>priorities</a:t>
            </a:r>
          </a:p>
          <a:p>
            <a:pPr lvl="1">
              <a:spcBef>
                <a:spcPts val="500"/>
              </a:spcBef>
              <a:spcAft>
                <a:spcPts val="500"/>
              </a:spcAft>
            </a:pPr>
            <a:r>
              <a:rPr lang="en-NZ" sz="2400" dirty="0"/>
              <a:t>Guide </a:t>
            </a:r>
            <a:r>
              <a:rPr lang="en-NZ" sz="2400" b="1" dirty="0"/>
              <a:t>resources</a:t>
            </a:r>
            <a:r>
              <a:rPr lang="en-NZ" sz="2400" dirty="0"/>
              <a:t> towards priorities</a:t>
            </a:r>
          </a:p>
          <a:p>
            <a:pPr lvl="1">
              <a:spcBef>
                <a:spcPts val="500"/>
              </a:spcBef>
              <a:spcAft>
                <a:spcPts val="500"/>
              </a:spcAft>
            </a:pPr>
            <a:r>
              <a:rPr lang="en-NZ" sz="2400" dirty="0"/>
              <a:t>Make sure everyone is going in the same </a:t>
            </a:r>
            <a:r>
              <a:rPr lang="en-NZ" sz="2400" b="1" dirty="0"/>
              <a:t>direction</a:t>
            </a:r>
          </a:p>
          <a:p>
            <a:pPr lvl="1">
              <a:spcBef>
                <a:spcPts val="500"/>
              </a:spcBef>
              <a:spcAft>
                <a:spcPts val="500"/>
              </a:spcAft>
            </a:pPr>
            <a:r>
              <a:rPr lang="en-NZ" sz="2400" dirty="0"/>
              <a:t>Provide a </a:t>
            </a:r>
            <a:r>
              <a:rPr lang="en-NZ" sz="2400" b="1" dirty="0"/>
              <a:t>longer term</a:t>
            </a:r>
            <a:r>
              <a:rPr lang="en-NZ" sz="2400" dirty="0"/>
              <a:t> focus</a:t>
            </a:r>
          </a:p>
          <a:p>
            <a:pPr lvl="1">
              <a:spcBef>
                <a:spcPts val="500"/>
              </a:spcBef>
              <a:spcAft>
                <a:spcPts val="500"/>
              </a:spcAft>
            </a:pPr>
            <a:r>
              <a:rPr lang="en-NZ" sz="2400" dirty="0"/>
              <a:t>External and internal </a:t>
            </a:r>
            <a:r>
              <a:rPr lang="en-NZ" sz="2400" b="1" dirty="0"/>
              <a:t>communications</a:t>
            </a:r>
            <a:r>
              <a:rPr lang="en-NZ" sz="2400" dirty="0"/>
              <a:t> tool</a:t>
            </a:r>
          </a:p>
          <a:p>
            <a:pPr lvl="1"/>
            <a:endParaRPr lang="en-NZ" sz="2400" dirty="0"/>
          </a:p>
          <a:p>
            <a:pPr lvl="2"/>
            <a:endParaRPr lang="en-NZ" sz="2200" dirty="0"/>
          </a:p>
          <a:p>
            <a:pPr>
              <a:lnSpc>
                <a:spcPct val="30000"/>
              </a:lnSpc>
            </a:pPr>
            <a:endParaRPr lang="en-NZ" sz="2200" dirty="0"/>
          </a:p>
          <a:p>
            <a:pPr lvl="2">
              <a:buFont typeface="Wingdings" pitchFamily="2" charset="2"/>
              <a:buNone/>
            </a:pP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08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08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08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08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088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08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 reality </a:t>
            </a:r>
            <a:endParaRPr lang="en-NZ" dirty="0"/>
          </a:p>
        </p:txBody>
      </p:sp>
      <p:sp>
        <p:nvSpPr>
          <p:cNvPr id="3" name="Content Placeholder 2"/>
          <p:cNvSpPr>
            <a:spLocks noGrp="1"/>
          </p:cNvSpPr>
          <p:nvPr>
            <p:ph idx="1"/>
          </p:nvPr>
        </p:nvSpPr>
        <p:spPr>
          <a:xfrm>
            <a:off x="528389" y="1480592"/>
            <a:ext cx="8207375" cy="4068762"/>
          </a:xfrm>
        </p:spPr>
        <p:txBody>
          <a:bodyPr/>
          <a:lstStyle/>
          <a:p>
            <a:pPr lvl="1">
              <a:buNone/>
            </a:pPr>
            <a:r>
              <a:rPr lang="en-NZ" sz="2800" dirty="0" smtClean="0">
                <a:solidFill>
                  <a:schemeClr val="accent5">
                    <a:lumMod val="50000"/>
                  </a:schemeClr>
                </a:solidFill>
              </a:rPr>
              <a:t>Defining a ‘strategy’ is difficult</a:t>
            </a:r>
          </a:p>
          <a:p>
            <a:pPr marL="355600" lvl="2" indent="-355600"/>
            <a:r>
              <a:rPr lang="en-NZ" sz="2600" dirty="0" smtClean="0"/>
              <a:t>Boundaries are blurred, meanings change </a:t>
            </a:r>
          </a:p>
          <a:p>
            <a:pPr marL="622300" lvl="3" indent="-266700">
              <a:buFontTx/>
              <a:buChar char="-"/>
            </a:pPr>
            <a:r>
              <a:rPr lang="en-NZ" sz="2400" dirty="0" smtClean="0"/>
              <a:t>Context dependent</a:t>
            </a:r>
          </a:p>
          <a:p>
            <a:pPr marL="622300" lvl="3" indent="-266700">
              <a:buFontTx/>
              <a:buChar char="-"/>
            </a:pPr>
            <a:r>
              <a:rPr lang="en-NZ" sz="2400" dirty="0" smtClean="0"/>
              <a:t>Different functions (vision, co-ordination)</a:t>
            </a:r>
          </a:p>
          <a:p>
            <a:pPr marL="622300" lvl="3" indent="-266700">
              <a:buFontTx/>
              <a:buChar char="-"/>
            </a:pPr>
            <a:r>
              <a:rPr lang="en-NZ" sz="2400" dirty="0" smtClean="0"/>
              <a:t>Viewpoints differ</a:t>
            </a:r>
          </a:p>
          <a:p>
            <a:pPr marL="622300" lvl="3" indent="-266700">
              <a:buFontTx/>
              <a:buChar char="-"/>
            </a:pPr>
            <a:r>
              <a:rPr lang="en-NZ" sz="2400" dirty="0" smtClean="0"/>
              <a:t>Documentation differs</a:t>
            </a:r>
          </a:p>
          <a:p>
            <a:pPr marL="622300" lvl="3" indent="-266700">
              <a:buFontTx/>
              <a:buChar char="-"/>
            </a:pPr>
            <a:r>
              <a:rPr lang="en-NZ" sz="2400" dirty="0" smtClean="0"/>
              <a:t>Activities, initiatives differ.  </a:t>
            </a:r>
          </a:p>
          <a:p>
            <a:pPr>
              <a:buFontTx/>
              <a:buChar char="-"/>
            </a:pPr>
            <a:endParaRPr lang="en-NZ" dirty="0" smtClean="0"/>
          </a:p>
          <a:p>
            <a:endParaRPr lang="en-NZ" dirty="0" smtClean="0"/>
          </a:p>
          <a:p>
            <a:pPr lvl="3"/>
            <a:endParaRPr lang="en-NZ" dirty="0" smtClean="0"/>
          </a:p>
          <a:p>
            <a:endParaRPr lang="en-NZ" dirty="0" smtClean="0"/>
          </a:p>
          <a:p>
            <a:endParaRPr lang="en-NZ" dirty="0" smtClean="0"/>
          </a:p>
          <a:p>
            <a:pPr lvl="1">
              <a:buNone/>
            </a:pPr>
            <a:endParaRPr lang="en-NZ" dirty="0" smtClean="0"/>
          </a:p>
        </p:txBody>
      </p:sp>
      <p:sp>
        <p:nvSpPr>
          <p:cNvPr id="4" name="Slide Number Placeholder 3"/>
          <p:cNvSpPr>
            <a:spLocks noGrp="1"/>
          </p:cNvSpPr>
          <p:nvPr>
            <p:ph type="sldNum" sz="quarter" idx="10"/>
          </p:nvPr>
        </p:nvSpPr>
        <p:spPr/>
        <p:txBody>
          <a:bodyPr/>
          <a:lstStyle/>
          <a:p>
            <a:fld id="{FED03B9C-B7C6-44A0-B7B3-0F90CCDA56D0}" type="slidenum">
              <a:rPr lang="en-NZ" smtClean="0"/>
              <a:pPr/>
              <a:t>6</a:t>
            </a:fld>
            <a:endParaRPr lang="en-N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9067"/>
            <a:ext cx="8207375" cy="4680173"/>
          </a:xfrm>
        </p:spPr>
        <p:txBody>
          <a:bodyPr/>
          <a:lstStyle/>
          <a:p>
            <a:pPr>
              <a:spcAft>
                <a:spcPts val="0"/>
              </a:spcAft>
            </a:pPr>
            <a:r>
              <a:rPr lang="en-NZ" sz="2800" b="0" dirty="0" smtClean="0"/>
              <a:t>Strategy design + implementation vary</a:t>
            </a:r>
          </a:p>
          <a:p>
            <a:pPr marL="355600" lvl="2" indent="-355600"/>
            <a:r>
              <a:rPr lang="en-NZ" sz="2600" dirty="0" smtClean="0"/>
              <a:t>Deliberate, rationale, linear, stable OR emergent, opportunistic, messy, dynamic</a:t>
            </a:r>
          </a:p>
          <a:p>
            <a:pPr marL="355600" lvl="2" indent="-355600">
              <a:spcBef>
                <a:spcPts val="800"/>
              </a:spcBef>
              <a:spcAft>
                <a:spcPts val="800"/>
              </a:spcAft>
            </a:pPr>
            <a:r>
              <a:rPr lang="en-NZ" sz="2600" dirty="0" smtClean="0"/>
              <a:t>Top down and bottom up approaches.</a:t>
            </a:r>
          </a:p>
          <a:p>
            <a:pPr lvl="3"/>
            <a:endParaRPr lang="en-NZ" sz="1100" dirty="0" smtClean="0"/>
          </a:p>
          <a:p>
            <a:pPr>
              <a:spcAft>
                <a:spcPts val="0"/>
              </a:spcAft>
            </a:pPr>
            <a:r>
              <a:rPr lang="en-NZ" sz="2800" b="0" dirty="0" smtClean="0"/>
              <a:t>Changes occur over time</a:t>
            </a:r>
          </a:p>
          <a:p>
            <a:pPr marL="355600" lvl="3" indent="-355600">
              <a:spcBef>
                <a:spcPts val="800"/>
              </a:spcBef>
              <a:spcAft>
                <a:spcPts val="800"/>
              </a:spcAft>
            </a:pPr>
            <a:r>
              <a:rPr lang="en-NZ" dirty="0" smtClean="0"/>
              <a:t>Change is to be expected, a living strategy should live, breathe and evolve</a:t>
            </a:r>
          </a:p>
          <a:p>
            <a:pPr marL="355600" lvl="3" indent="-355600"/>
            <a:r>
              <a:rPr lang="en-NZ" dirty="0" smtClean="0"/>
              <a:t>Political imperatives, competition for resources, leadership and legislative changes.</a:t>
            </a:r>
          </a:p>
          <a:p>
            <a:pPr>
              <a:buFontTx/>
              <a:buChar char="-"/>
            </a:pPr>
            <a:endParaRPr lang="en-NZ" dirty="0" smtClean="0"/>
          </a:p>
          <a:p>
            <a:endParaRPr lang="en-NZ" dirty="0" smtClean="0"/>
          </a:p>
          <a:p>
            <a:pPr lvl="3"/>
            <a:endParaRPr lang="en-NZ" dirty="0" smtClean="0"/>
          </a:p>
          <a:p>
            <a:endParaRPr lang="en-NZ" dirty="0" smtClean="0"/>
          </a:p>
          <a:p>
            <a:endParaRPr lang="en-NZ" dirty="0" smtClean="0"/>
          </a:p>
          <a:p>
            <a:pPr lvl="1">
              <a:buNone/>
            </a:pPr>
            <a:endParaRPr lang="en-NZ" dirty="0" smtClean="0"/>
          </a:p>
        </p:txBody>
      </p:sp>
      <p:sp>
        <p:nvSpPr>
          <p:cNvPr id="4" name="Slide Number Placeholder 3"/>
          <p:cNvSpPr>
            <a:spLocks noGrp="1"/>
          </p:cNvSpPr>
          <p:nvPr>
            <p:ph type="sldNum" sz="quarter" idx="10"/>
          </p:nvPr>
        </p:nvSpPr>
        <p:spPr/>
        <p:txBody>
          <a:bodyPr/>
          <a:lstStyle/>
          <a:p>
            <a:fld id="{FED03B9C-B7C6-44A0-B7B3-0F90CCDA56D0}" type="slidenum">
              <a:rPr lang="en-NZ" smtClean="0"/>
              <a:pPr/>
              <a:t>7</a:t>
            </a:fld>
            <a:endParaRPr lang="en-N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Evaluating strategies – some ideas</a:t>
            </a:r>
            <a:endParaRPr lang="en-NZ" dirty="0"/>
          </a:p>
        </p:txBody>
      </p:sp>
      <p:sp>
        <p:nvSpPr>
          <p:cNvPr id="3" name="Content Placeholder 2"/>
          <p:cNvSpPr>
            <a:spLocks noGrp="1"/>
          </p:cNvSpPr>
          <p:nvPr>
            <p:ph idx="1"/>
          </p:nvPr>
        </p:nvSpPr>
        <p:spPr>
          <a:xfrm>
            <a:off x="251520" y="1484784"/>
            <a:ext cx="8567415" cy="4644826"/>
          </a:xfrm>
        </p:spPr>
        <p:txBody>
          <a:bodyPr/>
          <a:lstStyle/>
          <a:p>
            <a:pPr lvl="2">
              <a:spcBef>
                <a:spcPts val="800"/>
              </a:spcBef>
              <a:spcAft>
                <a:spcPts val="800"/>
              </a:spcAft>
            </a:pPr>
            <a:r>
              <a:rPr lang="en-NZ" dirty="0" smtClean="0"/>
              <a:t>Accept strategy as the </a:t>
            </a:r>
            <a:r>
              <a:rPr lang="en-NZ" i="1" dirty="0" smtClean="0"/>
              <a:t>evaluand</a:t>
            </a:r>
            <a:r>
              <a:rPr lang="en-NZ" dirty="0" smtClean="0"/>
              <a:t> (Patton)</a:t>
            </a:r>
          </a:p>
          <a:p>
            <a:pPr lvl="2">
              <a:spcBef>
                <a:spcPts val="800"/>
              </a:spcBef>
              <a:spcAft>
                <a:spcPts val="800"/>
              </a:spcAft>
            </a:pPr>
            <a:r>
              <a:rPr lang="en-NZ" dirty="0" smtClean="0"/>
              <a:t>Logical  </a:t>
            </a:r>
            <a:r>
              <a:rPr lang="en-NZ" dirty="0" err="1" smtClean="0"/>
              <a:t>incrementalism</a:t>
            </a:r>
            <a:r>
              <a:rPr lang="en-NZ" dirty="0" smtClean="0"/>
              <a:t> (Quinn) </a:t>
            </a:r>
          </a:p>
          <a:p>
            <a:pPr lvl="3">
              <a:spcBef>
                <a:spcPts val="800"/>
              </a:spcBef>
              <a:spcAft>
                <a:spcPts val="800"/>
              </a:spcAft>
            </a:pPr>
            <a:r>
              <a:rPr lang="en-NZ" dirty="0" smtClean="0"/>
              <a:t>strategy is part deliberate, part emergent</a:t>
            </a:r>
          </a:p>
          <a:p>
            <a:pPr lvl="3">
              <a:spcBef>
                <a:spcPts val="800"/>
              </a:spcBef>
              <a:spcAft>
                <a:spcPts val="800"/>
              </a:spcAft>
            </a:pPr>
            <a:r>
              <a:rPr lang="en-NZ" dirty="0" smtClean="0"/>
              <a:t>comes from all parts of the organisation – cannot  plan centrally</a:t>
            </a:r>
          </a:p>
          <a:p>
            <a:pPr lvl="3">
              <a:spcBef>
                <a:spcPts val="800"/>
              </a:spcBef>
              <a:spcAft>
                <a:spcPts val="800"/>
              </a:spcAft>
            </a:pPr>
            <a:r>
              <a:rPr lang="en-NZ" dirty="0" smtClean="0"/>
              <a:t>emphasis on learning as you go and making adjustments </a:t>
            </a:r>
          </a:p>
          <a:p>
            <a:endParaRPr lang="en-NZ" dirty="0" smtClean="0"/>
          </a:p>
          <a:p>
            <a:endParaRPr lang="en-NZ" dirty="0" smtClean="0"/>
          </a:p>
        </p:txBody>
      </p:sp>
      <p:sp>
        <p:nvSpPr>
          <p:cNvPr id="4" name="Slide Number Placeholder 3"/>
          <p:cNvSpPr>
            <a:spLocks noGrp="1"/>
          </p:cNvSpPr>
          <p:nvPr>
            <p:ph type="sldNum" sz="quarter" idx="10"/>
          </p:nvPr>
        </p:nvSpPr>
        <p:spPr/>
        <p:txBody>
          <a:bodyPr/>
          <a:lstStyle/>
          <a:p>
            <a:fld id="{FED03B9C-B7C6-44A0-B7B3-0F90CCDA56D0}" type="slidenum">
              <a:rPr lang="en-NZ" smtClean="0"/>
              <a:pPr/>
              <a:t>8</a:t>
            </a:fld>
            <a:endParaRPr lang="en-N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5"/>
            <a:ext cx="8676456" cy="5256584"/>
          </a:xfrm>
        </p:spPr>
        <p:txBody>
          <a:bodyPr/>
          <a:lstStyle/>
          <a:p>
            <a:r>
              <a:rPr lang="en-NZ" sz="2800" b="0" dirty="0" smtClean="0"/>
              <a:t>Mintzberg (1996)</a:t>
            </a:r>
          </a:p>
          <a:p>
            <a:pPr marL="355600" lvl="2" indent="-355600"/>
            <a:r>
              <a:rPr lang="en-NZ" sz="2600" dirty="0" smtClean="0"/>
              <a:t>Plan: </a:t>
            </a:r>
            <a:r>
              <a:rPr lang="en-NZ" sz="2600" i="1" dirty="0" smtClean="0"/>
              <a:t>set of objectives and actions (deliberate)</a:t>
            </a:r>
          </a:p>
          <a:p>
            <a:pPr marL="355600" lvl="2" indent="-355600"/>
            <a:r>
              <a:rPr lang="en-NZ" sz="2600" dirty="0" smtClean="0"/>
              <a:t>Pattern: </a:t>
            </a:r>
            <a:r>
              <a:rPr lang="en-NZ" sz="2600" i="1" dirty="0" smtClean="0"/>
              <a:t>patterns</a:t>
            </a:r>
            <a:r>
              <a:rPr lang="en-NZ" sz="2600" dirty="0" smtClean="0"/>
              <a:t> </a:t>
            </a:r>
            <a:r>
              <a:rPr lang="en-NZ" sz="2600" i="1" dirty="0" smtClean="0"/>
              <a:t>emerging from actions (emergent)</a:t>
            </a:r>
          </a:p>
          <a:p>
            <a:pPr marL="355600" lvl="2" indent="-355600"/>
            <a:r>
              <a:rPr lang="en-NZ" sz="2600" dirty="0" smtClean="0"/>
              <a:t>Position: </a:t>
            </a:r>
            <a:r>
              <a:rPr lang="en-NZ" sz="2600" i="1" dirty="0" smtClean="0"/>
              <a:t>identifying</a:t>
            </a:r>
            <a:r>
              <a:rPr lang="en-NZ" sz="2600" dirty="0" smtClean="0"/>
              <a:t> </a:t>
            </a:r>
            <a:r>
              <a:rPr lang="en-NZ" sz="2600" i="1" dirty="0" smtClean="0"/>
              <a:t>market advantage  </a:t>
            </a:r>
          </a:p>
          <a:p>
            <a:pPr marL="355600" lvl="2" indent="-355600"/>
            <a:r>
              <a:rPr lang="en-NZ" sz="2600" dirty="0" smtClean="0"/>
              <a:t>Perspective: </a:t>
            </a:r>
            <a:r>
              <a:rPr lang="en-NZ" sz="2600" i="1" dirty="0" smtClean="0"/>
              <a:t>shared worldview, ideology</a:t>
            </a:r>
          </a:p>
          <a:p>
            <a:pPr marL="355600" lvl="2" indent="-355600"/>
            <a:r>
              <a:rPr lang="en-NZ" sz="2600" dirty="0" smtClean="0"/>
              <a:t>Ploy: </a:t>
            </a:r>
            <a:r>
              <a:rPr lang="en-NZ" sz="2600" i="1" dirty="0" smtClean="0"/>
              <a:t>political manoeuvring, ‘outsmarting’</a:t>
            </a:r>
            <a:r>
              <a:rPr lang="en-NZ" sz="2600" dirty="0" smtClean="0"/>
              <a:t>.</a:t>
            </a:r>
          </a:p>
          <a:p>
            <a:pPr marL="355600" lvl="2" indent="-355600"/>
            <a:endParaRPr lang="en-NZ" sz="2600" dirty="0" smtClean="0"/>
          </a:p>
          <a:p>
            <a:pPr marL="82550" lvl="1" indent="-355600"/>
            <a:r>
              <a:rPr lang="en-NZ" sz="3000" dirty="0" smtClean="0"/>
              <a:t>Key message: focus on what matters most</a:t>
            </a:r>
          </a:p>
        </p:txBody>
      </p:sp>
      <p:sp>
        <p:nvSpPr>
          <p:cNvPr id="4" name="Slide Number Placeholder 3"/>
          <p:cNvSpPr>
            <a:spLocks noGrp="1"/>
          </p:cNvSpPr>
          <p:nvPr>
            <p:ph type="sldNum" sz="quarter" idx="10"/>
          </p:nvPr>
        </p:nvSpPr>
        <p:spPr/>
        <p:txBody>
          <a:bodyPr/>
          <a:lstStyle/>
          <a:p>
            <a:fld id="{FED03B9C-B7C6-44A0-B7B3-0F90CCDA56D0}" type="slidenum">
              <a:rPr lang="en-NZ" smtClean="0"/>
              <a:pPr/>
              <a:t>9</a:t>
            </a:fld>
            <a:endParaRPr lang="en-N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J Standard Conference Audience">
  <a:themeElements>
    <a:clrScheme name="Slide Master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fontScheme name="Slid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ithout MJ Logo">
  <a:themeElements>
    <a:clrScheme name="Without MJ Logo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fontScheme name="Without MJ 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lnDef>
  </a:objectDefaults>
  <a:extraClrSchemeLst>
    <a:extraClrScheme>
      <a:clrScheme name="Without MJ Logo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No Aqua Bar (top left corner)">
  <a:themeElements>
    <a:clrScheme name="No Aqua Bar (top left corner)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fontScheme name="No Aqua Bar (top left corn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lnDef>
  </a:objectDefaults>
  <a:extraClrSchemeLst>
    <a:extraClrScheme>
      <a:clrScheme name="No Aqua Bar (top left corner)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o Aqua Bar or MJ Logo">
  <a:themeElements>
    <a:clrScheme name="No Aqua Bar or MJ Logo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fontScheme name="No Aqua Bar or MJ 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lnDef>
  </a:objectDefaults>
  <a:extraClrSchemeLst>
    <a:extraClrScheme>
      <a:clrScheme name="No Aqua Bar or MJ Logo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Slide">
  <a:themeElements>
    <a:clrScheme name="Section Slide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fontScheme name="Section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NZ" sz="1600" b="0" i="0" u="none" strike="noStrike" cap="none" normalizeH="0" baseline="0" smtClean="0">
            <a:ln>
              <a:noFill/>
            </a:ln>
            <a:solidFill>
              <a:schemeClr val="tx1"/>
            </a:solidFill>
            <a:effectLst/>
            <a:latin typeface="Arial" charset="0"/>
          </a:defRPr>
        </a:defPPr>
      </a:lstStyle>
    </a:lnDef>
  </a:objectDefaults>
  <a:extraClrSchemeLst>
    <a:extraClrScheme>
      <a:clrScheme name="Section Slide 1">
        <a:dk1>
          <a:srgbClr val="2D3737"/>
        </a:dk1>
        <a:lt1>
          <a:srgbClr val="FFFFFF"/>
        </a:lt1>
        <a:dk2>
          <a:srgbClr val="8C3546"/>
        </a:dk2>
        <a:lt2>
          <a:srgbClr val="78AAAA"/>
        </a:lt2>
        <a:accent1>
          <a:srgbClr val="8DCDCC"/>
        </a:accent1>
        <a:accent2>
          <a:srgbClr val="D09143"/>
        </a:accent2>
        <a:accent3>
          <a:srgbClr val="FFFFFF"/>
        </a:accent3>
        <a:accent4>
          <a:srgbClr val="252D2D"/>
        </a:accent4>
        <a:accent5>
          <a:srgbClr val="C5E3E2"/>
        </a:accent5>
        <a:accent6>
          <a:srgbClr val="BC833C"/>
        </a:accent6>
        <a:hlink>
          <a:srgbClr val="5C91A4"/>
        </a:hlink>
        <a:folHlink>
          <a:srgbClr val="60765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MJ Standard Conference Audience</Template>
  <TotalTime>2050</TotalTime>
  <Words>2345</Words>
  <Application>Microsoft Office PowerPoint</Application>
  <PresentationFormat>On-screen Show (4:3)</PresentationFormat>
  <Paragraphs>220</Paragraphs>
  <Slides>17</Slides>
  <Notes>14</Notes>
  <HiddenSlides>0</HiddenSlides>
  <MMClips>0</MMClips>
  <ScaleCrop>false</ScaleCrop>
  <HeadingPairs>
    <vt:vector size="4" baseType="variant">
      <vt:variant>
        <vt:lpstr>Theme</vt:lpstr>
      </vt:variant>
      <vt:variant>
        <vt:i4>5</vt:i4>
      </vt:variant>
      <vt:variant>
        <vt:lpstr>Slide Titles</vt:lpstr>
      </vt:variant>
      <vt:variant>
        <vt:i4>17</vt:i4>
      </vt:variant>
    </vt:vector>
  </HeadingPairs>
  <TitlesOfParts>
    <vt:vector size="22" baseType="lpstr">
      <vt:lpstr>MJ Standard Conference Audience</vt:lpstr>
      <vt:lpstr>Without MJ Logo</vt:lpstr>
      <vt:lpstr>No Aqua Bar (top left corner)</vt:lpstr>
      <vt:lpstr>No Aqua Bar or MJ Logo</vt:lpstr>
      <vt:lpstr>Section Slide</vt:lpstr>
      <vt:lpstr>Strategy Evaluation </vt:lpstr>
      <vt:lpstr>Outline of the presentation</vt:lpstr>
      <vt:lpstr>Setting the scene</vt:lpstr>
      <vt:lpstr>    Strategy – a working definition</vt:lpstr>
      <vt:lpstr>What can a strategy do? </vt:lpstr>
      <vt:lpstr>In reality </vt:lpstr>
      <vt:lpstr>PowerPoint Presentation</vt:lpstr>
      <vt:lpstr>Evaluating strategies – some ideas</vt:lpstr>
      <vt:lpstr>PowerPoint Presentation</vt:lpstr>
      <vt:lpstr>In our experience</vt:lpstr>
      <vt:lpstr>Evaluating a strategy - example</vt:lpstr>
      <vt:lpstr>Evaluating a strategy (WRSS) cont’d</vt:lpstr>
      <vt:lpstr>PowerPoint Presentation</vt:lpstr>
      <vt:lpstr>The importance of learning</vt:lpstr>
      <vt:lpstr>Our experience – why strategy evaluation can be challenging</vt:lpstr>
      <vt:lpstr>PowerPoint Presentation</vt:lpstr>
      <vt:lpstr>Our reflections </vt:lpstr>
    </vt:vector>
  </TitlesOfParts>
  <Company>MartinJenkins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dc:title>
  <dc:creator>Nicole Brown</dc:creator>
  <dc:description>Template Design:_x000d_
PCS Computer Training Limited_x000d_
Tel:  04 801 7001 or 0274 411 150_x000d_
Release:  21 July 2010</dc:description>
  <cp:lastModifiedBy>system administrator</cp:lastModifiedBy>
  <cp:revision>1583</cp:revision>
  <dcterms:created xsi:type="dcterms:W3CDTF">2011-08-17T00:11:34Z</dcterms:created>
  <dcterms:modified xsi:type="dcterms:W3CDTF">2011-09-01T00:00:36Z</dcterms:modified>
</cp:coreProperties>
</file>